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063E5F-FCE4-0C65-FC5E-3A8453D4D870}" v="309" dt="2025-11-25T13:43:12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94" d="100"/>
          <a:sy n="94" d="100"/>
        </p:scale>
        <p:origin x="91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6.png"/><Relationship Id="rId6" Type="http://schemas.openxmlformats.org/officeDocument/2006/relationships/image" Target="../media/image9.sv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6.png"/><Relationship Id="rId6" Type="http://schemas.openxmlformats.org/officeDocument/2006/relationships/image" Target="../media/image9.sv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6D6FBA-84AB-4C80-B00E-27E19E01012E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6240CA20-4C9C-4BD7-BAE0-AB2D8D2C74E3}">
      <dgm:prSet/>
      <dgm:spPr/>
      <dgm:t>
        <a:bodyPr/>
        <a:lstStyle/>
        <a:p>
          <a:r>
            <a:rPr lang="fr-FR"/>
            <a:t>Comprendre la mise en place complète d’une architecture d’entreprise</a:t>
          </a:r>
          <a:endParaRPr lang="en-US"/>
        </a:p>
      </dgm:t>
    </dgm:pt>
    <dgm:pt modelId="{90D971FD-EEBB-4063-BBE4-7E2368B0BD00}" type="parTrans" cxnId="{FC9B9BFF-FF13-4768-A579-8D266D06A493}">
      <dgm:prSet/>
      <dgm:spPr/>
      <dgm:t>
        <a:bodyPr/>
        <a:lstStyle/>
        <a:p>
          <a:endParaRPr lang="en-US"/>
        </a:p>
      </dgm:t>
    </dgm:pt>
    <dgm:pt modelId="{3B49CAE5-1CEB-4D73-B661-FC5DB21489E4}" type="sibTrans" cxnId="{FC9B9BFF-FF13-4768-A579-8D266D06A493}">
      <dgm:prSet/>
      <dgm:spPr/>
      <dgm:t>
        <a:bodyPr/>
        <a:lstStyle/>
        <a:p>
          <a:endParaRPr lang="en-US"/>
        </a:p>
      </dgm:t>
    </dgm:pt>
    <dgm:pt modelId="{54843C8A-38BE-4F6E-BFA8-708E8A02B3C4}">
      <dgm:prSet/>
      <dgm:spPr/>
      <dgm:t>
        <a:bodyPr/>
        <a:lstStyle/>
        <a:p>
          <a:pPr rtl="0"/>
          <a:r>
            <a:rPr lang="fr-FR">
              <a:latin typeface="Aptos Display" panose="020F0302020204030204"/>
            </a:rPr>
            <a:t>Comprendre une DMZ</a:t>
          </a:r>
          <a:r>
            <a:rPr lang="fr-FR"/>
            <a:t> et </a:t>
          </a:r>
          <a:r>
            <a:rPr lang="fr-FR">
              <a:latin typeface="Aptos Display" panose="020F0302020204030204"/>
            </a:rPr>
            <a:t>ses</a:t>
          </a:r>
          <a:r>
            <a:rPr lang="fr-FR"/>
            <a:t> services</a:t>
          </a:r>
          <a:endParaRPr lang="en-US"/>
        </a:p>
      </dgm:t>
    </dgm:pt>
    <dgm:pt modelId="{76224443-7260-44D5-B79B-677184AF42A9}" type="parTrans" cxnId="{31D0CBDA-9564-4C21-B338-F1CEBCECF54C}">
      <dgm:prSet/>
      <dgm:spPr/>
      <dgm:t>
        <a:bodyPr/>
        <a:lstStyle/>
        <a:p>
          <a:endParaRPr lang="en-US"/>
        </a:p>
      </dgm:t>
    </dgm:pt>
    <dgm:pt modelId="{F786DCFA-2E3A-4DEB-A230-F7B2F990D17E}" type="sibTrans" cxnId="{31D0CBDA-9564-4C21-B338-F1CEBCECF54C}">
      <dgm:prSet/>
      <dgm:spPr/>
      <dgm:t>
        <a:bodyPr/>
        <a:lstStyle/>
        <a:p>
          <a:endParaRPr lang="en-US"/>
        </a:p>
      </dgm:t>
    </dgm:pt>
    <dgm:pt modelId="{F3088ECF-B860-4969-A82F-E3BC15ACC2A5}">
      <dgm:prSet/>
      <dgm:spPr/>
      <dgm:t>
        <a:bodyPr/>
        <a:lstStyle/>
        <a:p>
          <a:r>
            <a:rPr lang="fr-FR"/>
            <a:t>Configurer des services (DNS, NAT, HTTPS)</a:t>
          </a:r>
          <a:endParaRPr lang="en-US"/>
        </a:p>
      </dgm:t>
    </dgm:pt>
    <dgm:pt modelId="{2BA04BA5-DDC6-4B1E-A0B0-0E7F74D74A0D}" type="parTrans" cxnId="{1403F93C-6054-4116-A719-ACAA54148222}">
      <dgm:prSet/>
      <dgm:spPr/>
      <dgm:t>
        <a:bodyPr/>
        <a:lstStyle/>
        <a:p>
          <a:endParaRPr lang="en-US"/>
        </a:p>
      </dgm:t>
    </dgm:pt>
    <dgm:pt modelId="{87595D6B-32F4-43A1-BA87-56955C718192}" type="sibTrans" cxnId="{1403F93C-6054-4116-A719-ACAA54148222}">
      <dgm:prSet/>
      <dgm:spPr/>
      <dgm:t>
        <a:bodyPr/>
        <a:lstStyle/>
        <a:p>
          <a:endParaRPr lang="en-US"/>
        </a:p>
      </dgm:t>
    </dgm:pt>
    <dgm:pt modelId="{B2B3E2DB-7D3C-474B-B6DC-F24313BCD362}">
      <dgm:prSet/>
      <dgm:spPr/>
      <dgm:t>
        <a:bodyPr/>
        <a:lstStyle/>
        <a:p>
          <a:r>
            <a:rPr lang="fr-FR"/>
            <a:t>Développer mes compétences en administration Linux et réseau</a:t>
          </a:r>
          <a:endParaRPr lang="en-US"/>
        </a:p>
      </dgm:t>
    </dgm:pt>
    <dgm:pt modelId="{0D9EB55B-8FD6-47CF-BC7D-70C93705E2D0}" type="parTrans" cxnId="{222972B7-DA83-4C8D-96E3-64347214CD57}">
      <dgm:prSet/>
      <dgm:spPr/>
      <dgm:t>
        <a:bodyPr/>
        <a:lstStyle/>
        <a:p>
          <a:endParaRPr lang="en-US"/>
        </a:p>
      </dgm:t>
    </dgm:pt>
    <dgm:pt modelId="{FAE7CB23-2534-4BB3-A102-883578C06E6E}" type="sibTrans" cxnId="{222972B7-DA83-4C8D-96E3-64347214CD57}">
      <dgm:prSet/>
      <dgm:spPr/>
      <dgm:t>
        <a:bodyPr/>
        <a:lstStyle/>
        <a:p>
          <a:endParaRPr lang="en-US"/>
        </a:p>
      </dgm:t>
    </dgm:pt>
    <dgm:pt modelId="{C227D761-5D66-4EF5-BB2F-7F9DBC7D037A}">
      <dgm:prSet/>
      <dgm:spPr/>
      <dgm:t>
        <a:bodyPr/>
        <a:lstStyle/>
        <a:p>
          <a:r>
            <a:rPr lang="fr-FR"/>
            <a:t>Produire une documentation professionnelle</a:t>
          </a:r>
          <a:endParaRPr lang="en-US"/>
        </a:p>
      </dgm:t>
    </dgm:pt>
    <dgm:pt modelId="{B78A605A-7B20-4D57-B12C-0C6A4AEC18C2}" type="parTrans" cxnId="{E24088CE-B3E3-4D99-AB1C-65E0E6B5A3DE}">
      <dgm:prSet/>
      <dgm:spPr/>
      <dgm:t>
        <a:bodyPr/>
        <a:lstStyle/>
        <a:p>
          <a:endParaRPr lang="en-US"/>
        </a:p>
      </dgm:t>
    </dgm:pt>
    <dgm:pt modelId="{36129D6E-7EB5-47B1-9B0B-2D55BDBD91D3}" type="sibTrans" cxnId="{E24088CE-B3E3-4D99-AB1C-65E0E6B5A3DE}">
      <dgm:prSet/>
      <dgm:spPr/>
      <dgm:t>
        <a:bodyPr/>
        <a:lstStyle/>
        <a:p>
          <a:endParaRPr lang="en-US"/>
        </a:p>
      </dgm:t>
    </dgm:pt>
    <dgm:pt modelId="{395A08D1-578A-4C65-9A5E-32F90B236C63}">
      <dgm:prSet/>
      <dgm:spPr/>
      <dgm:t>
        <a:bodyPr/>
        <a:lstStyle/>
        <a:p>
          <a:r>
            <a:rPr lang="fr-FR"/>
            <a:t>Ce projet a renforcé ma capacité à travailler en autonomie, à résoudre des problèmes et à mener une architecture réseau de bout en bout.</a:t>
          </a:r>
          <a:endParaRPr lang="en-US"/>
        </a:p>
      </dgm:t>
    </dgm:pt>
    <dgm:pt modelId="{81251DAB-5225-451A-B8A0-354400AC816A}" type="parTrans" cxnId="{E4A906DD-C617-4445-9CD2-0B6B94931C3A}">
      <dgm:prSet/>
      <dgm:spPr/>
      <dgm:t>
        <a:bodyPr/>
        <a:lstStyle/>
        <a:p>
          <a:endParaRPr lang="en-US"/>
        </a:p>
      </dgm:t>
    </dgm:pt>
    <dgm:pt modelId="{60380925-A998-4174-8CBE-5B7D90179C58}" type="sibTrans" cxnId="{E4A906DD-C617-4445-9CD2-0B6B94931C3A}">
      <dgm:prSet/>
      <dgm:spPr/>
      <dgm:t>
        <a:bodyPr/>
        <a:lstStyle/>
        <a:p>
          <a:endParaRPr lang="en-US"/>
        </a:p>
      </dgm:t>
    </dgm:pt>
    <dgm:pt modelId="{54902F2B-E4BC-4BF3-8E6C-BADABE74C2CE}" type="pres">
      <dgm:prSet presAssocID="{B66D6FBA-84AB-4C80-B00E-27E19E01012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C0ED779-3E30-4FF8-9467-BC30D5754ACF}" type="pres">
      <dgm:prSet presAssocID="{B66D6FBA-84AB-4C80-B00E-27E19E01012E}" presName="container" presStyleCnt="0">
        <dgm:presLayoutVars>
          <dgm:dir/>
          <dgm:resizeHandles val="exact"/>
        </dgm:presLayoutVars>
      </dgm:prSet>
      <dgm:spPr/>
    </dgm:pt>
    <dgm:pt modelId="{D64CDEFF-0C90-4F9A-BC0A-B13EDC789F58}" type="pres">
      <dgm:prSet presAssocID="{6240CA20-4C9C-4BD7-BAE0-AB2D8D2C74E3}" presName="compNode" presStyleCnt="0"/>
      <dgm:spPr/>
    </dgm:pt>
    <dgm:pt modelId="{D3CDB240-3C66-4FCC-9821-AF2A86D47ED5}" type="pres">
      <dgm:prSet presAssocID="{6240CA20-4C9C-4BD7-BAE0-AB2D8D2C74E3}" presName="iconBgRect" presStyleLbl="bgShp" presStyleIdx="0" presStyleCnt="6"/>
      <dgm:spPr/>
    </dgm:pt>
    <dgm:pt modelId="{AA322CEC-34FA-488E-88E5-61AB398A273F}" type="pres">
      <dgm:prSet presAssocID="{6240CA20-4C9C-4BD7-BAE0-AB2D8D2C74E3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52AD4A44-1AD1-4AD0-90AB-5CFAD35ED46A}" type="pres">
      <dgm:prSet presAssocID="{6240CA20-4C9C-4BD7-BAE0-AB2D8D2C74E3}" presName="spaceRect" presStyleCnt="0"/>
      <dgm:spPr/>
    </dgm:pt>
    <dgm:pt modelId="{0EF3EA62-4C1B-423B-AB82-318044B65FA2}" type="pres">
      <dgm:prSet presAssocID="{6240CA20-4C9C-4BD7-BAE0-AB2D8D2C74E3}" presName="textRect" presStyleLbl="revTx" presStyleIdx="0" presStyleCnt="6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848B5E90-742B-4E93-AFF1-D9F1FBD26168}" type="pres">
      <dgm:prSet presAssocID="{3B49CAE5-1CEB-4D73-B661-FC5DB21489E4}" presName="sibTrans" presStyleLbl="sibTrans2D1" presStyleIdx="0" presStyleCnt="0"/>
      <dgm:spPr/>
      <dgm:t>
        <a:bodyPr/>
        <a:lstStyle/>
        <a:p>
          <a:endParaRPr lang="fr-FR"/>
        </a:p>
      </dgm:t>
    </dgm:pt>
    <dgm:pt modelId="{D390F21A-DE62-429A-B351-89C748EDBD40}" type="pres">
      <dgm:prSet presAssocID="{54843C8A-38BE-4F6E-BFA8-708E8A02B3C4}" presName="compNode" presStyleCnt="0"/>
      <dgm:spPr/>
    </dgm:pt>
    <dgm:pt modelId="{B51AC2CB-036F-41A5-8541-ACFB4016D718}" type="pres">
      <dgm:prSet presAssocID="{54843C8A-38BE-4F6E-BFA8-708E8A02B3C4}" presName="iconBgRect" presStyleLbl="bgShp" presStyleIdx="1" presStyleCnt="6"/>
      <dgm:spPr/>
    </dgm:pt>
    <dgm:pt modelId="{9BE735CF-84A7-4CCD-B48E-6A2FE7D03DCE}" type="pres">
      <dgm:prSet presAssocID="{54843C8A-38BE-4F6E-BFA8-708E8A02B3C4}" presName="iconRect" presStyleLbl="node1" presStyleIdx="1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Enseignant"/>
        </a:ext>
      </dgm:extLst>
    </dgm:pt>
    <dgm:pt modelId="{6906189B-86DB-417B-97C4-5566BA9354DA}" type="pres">
      <dgm:prSet presAssocID="{54843C8A-38BE-4F6E-BFA8-708E8A02B3C4}" presName="spaceRect" presStyleCnt="0"/>
      <dgm:spPr/>
    </dgm:pt>
    <dgm:pt modelId="{03BD9C84-B32C-4057-910C-CA1287BD194F}" type="pres">
      <dgm:prSet presAssocID="{54843C8A-38BE-4F6E-BFA8-708E8A02B3C4}" presName="textRect" presStyleLbl="revTx" presStyleIdx="1" presStyleCnt="6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098F4528-D902-4013-9A76-C7057E31464E}" type="pres">
      <dgm:prSet presAssocID="{F786DCFA-2E3A-4DEB-A230-F7B2F990D17E}" presName="sibTrans" presStyleLbl="sibTrans2D1" presStyleIdx="0" presStyleCnt="0"/>
      <dgm:spPr/>
      <dgm:t>
        <a:bodyPr/>
        <a:lstStyle/>
        <a:p>
          <a:endParaRPr lang="fr-FR"/>
        </a:p>
      </dgm:t>
    </dgm:pt>
    <dgm:pt modelId="{A9C92A74-8121-42E2-8745-F750E3473D47}" type="pres">
      <dgm:prSet presAssocID="{F3088ECF-B860-4969-A82F-E3BC15ACC2A5}" presName="compNode" presStyleCnt="0"/>
      <dgm:spPr/>
    </dgm:pt>
    <dgm:pt modelId="{815B00C8-E868-493C-87F4-96099BF37498}" type="pres">
      <dgm:prSet presAssocID="{F3088ECF-B860-4969-A82F-E3BC15ACC2A5}" presName="iconBgRect" presStyleLbl="bgShp" presStyleIdx="2" presStyleCnt="6"/>
      <dgm:spPr/>
    </dgm:pt>
    <dgm:pt modelId="{8343422E-8913-4A90-9C0B-63ED398C3840}" type="pres">
      <dgm:prSet presAssocID="{F3088ECF-B860-4969-A82F-E3BC15ACC2A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Single gear"/>
        </a:ext>
      </dgm:extLst>
    </dgm:pt>
    <dgm:pt modelId="{70E4DD6B-FFD1-4689-9EDA-4E4DE615B8E8}" type="pres">
      <dgm:prSet presAssocID="{F3088ECF-B860-4969-A82F-E3BC15ACC2A5}" presName="spaceRect" presStyleCnt="0"/>
      <dgm:spPr/>
    </dgm:pt>
    <dgm:pt modelId="{8A6021AE-40DD-451D-A907-1916F6568330}" type="pres">
      <dgm:prSet presAssocID="{F3088ECF-B860-4969-A82F-E3BC15ACC2A5}" presName="textRect" presStyleLbl="revTx" presStyleIdx="2" presStyleCnt="6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03A56953-F815-47CB-A75E-B81CC46A5ED8}" type="pres">
      <dgm:prSet presAssocID="{87595D6B-32F4-43A1-BA87-56955C718192}" presName="sibTrans" presStyleLbl="sibTrans2D1" presStyleIdx="0" presStyleCnt="0"/>
      <dgm:spPr/>
      <dgm:t>
        <a:bodyPr/>
        <a:lstStyle/>
        <a:p>
          <a:endParaRPr lang="fr-FR"/>
        </a:p>
      </dgm:t>
    </dgm:pt>
    <dgm:pt modelId="{85149D1E-FBDD-49DB-ACD9-5817FFB74BED}" type="pres">
      <dgm:prSet presAssocID="{B2B3E2DB-7D3C-474B-B6DC-F24313BCD362}" presName="compNode" presStyleCnt="0"/>
      <dgm:spPr/>
    </dgm:pt>
    <dgm:pt modelId="{20E8A2A1-A717-4CC2-8836-AA4108872080}" type="pres">
      <dgm:prSet presAssocID="{B2B3E2DB-7D3C-474B-B6DC-F24313BCD362}" presName="iconBgRect" presStyleLbl="bgShp" presStyleIdx="3" presStyleCnt="6"/>
      <dgm:spPr/>
    </dgm:pt>
    <dgm:pt modelId="{25967737-6AA5-46D1-A063-2B6D798CE76B}" type="pres">
      <dgm:prSet presAssocID="{B2B3E2DB-7D3C-474B-B6DC-F24313BCD362}" presName="iconRect" presStyleLbl="node1" presStyleIdx="3" presStyleCnt="6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58F26A1-939D-4132-8E2A-A799FC580001}" type="pres">
      <dgm:prSet presAssocID="{B2B3E2DB-7D3C-474B-B6DC-F24313BCD362}" presName="spaceRect" presStyleCnt="0"/>
      <dgm:spPr/>
    </dgm:pt>
    <dgm:pt modelId="{16882672-3635-4865-A26F-699865BF49A6}" type="pres">
      <dgm:prSet presAssocID="{B2B3E2DB-7D3C-474B-B6DC-F24313BCD362}" presName="textRect" presStyleLbl="revTx" presStyleIdx="3" presStyleCnt="6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1D6940C3-C895-4AD8-A6EF-CEF1D1CFC8FA}" type="pres">
      <dgm:prSet presAssocID="{FAE7CB23-2534-4BB3-A102-883578C06E6E}" presName="sibTrans" presStyleLbl="sibTrans2D1" presStyleIdx="0" presStyleCnt="0"/>
      <dgm:spPr/>
      <dgm:t>
        <a:bodyPr/>
        <a:lstStyle/>
        <a:p>
          <a:endParaRPr lang="fr-FR"/>
        </a:p>
      </dgm:t>
    </dgm:pt>
    <dgm:pt modelId="{AA406132-38DD-481F-BF3D-00814E7F4E2E}" type="pres">
      <dgm:prSet presAssocID="{C227D761-5D66-4EF5-BB2F-7F9DBC7D037A}" presName="compNode" presStyleCnt="0"/>
      <dgm:spPr/>
    </dgm:pt>
    <dgm:pt modelId="{7B0674EB-D24D-4620-AB93-7B0202C787D6}" type="pres">
      <dgm:prSet presAssocID="{C227D761-5D66-4EF5-BB2F-7F9DBC7D037A}" presName="iconBgRect" presStyleLbl="bgShp" presStyleIdx="4" presStyleCnt="6"/>
      <dgm:spPr/>
    </dgm:pt>
    <dgm:pt modelId="{039DE882-0400-4FF8-AE48-7FD061534D0A}" type="pres">
      <dgm:prSet presAssocID="{C227D761-5D66-4EF5-BB2F-7F9DBC7D037A}" presName="iconRect" presStyleLbl="node1" presStyleIdx="4" presStyleCnt="6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64060E32-A1DD-40D8-846A-CC5E21790FE0}" type="pres">
      <dgm:prSet presAssocID="{C227D761-5D66-4EF5-BB2F-7F9DBC7D037A}" presName="spaceRect" presStyleCnt="0"/>
      <dgm:spPr/>
    </dgm:pt>
    <dgm:pt modelId="{62C1A043-F9EE-4358-BBEC-4D7D8888D020}" type="pres">
      <dgm:prSet presAssocID="{C227D761-5D66-4EF5-BB2F-7F9DBC7D037A}" presName="textRect" presStyleLbl="revTx" presStyleIdx="4" presStyleCnt="6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C177FC28-8F44-436B-AD2B-EAB1DF609EF1}" type="pres">
      <dgm:prSet presAssocID="{36129D6E-7EB5-47B1-9B0B-2D55BDBD91D3}" presName="sibTrans" presStyleLbl="sibTrans2D1" presStyleIdx="0" presStyleCnt="0"/>
      <dgm:spPr/>
      <dgm:t>
        <a:bodyPr/>
        <a:lstStyle/>
        <a:p>
          <a:endParaRPr lang="fr-FR"/>
        </a:p>
      </dgm:t>
    </dgm:pt>
    <dgm:pt modelId="{AD2F5F90-D54F-47EF-A046-DABF55470490}" type="pres">
      <dgm:prSet presAssocID="{395A08D1-578A-4C65-9A5E-32F90B236C63}" presName="compNode" presStyleCnt="0"/>
      <dgm:spPr/>
    </dgm:pt>
    <dgm:pt modelId="{329154F7-2C8B-4D80-9E11-122D1A17A73E}" type="pres">
      <dgm:prSet presAssocID="{395A08D1-578A-4C65-9A5E-32F90B236C63}" presName="iconBgRect" presStyleLbl="bgShp" presStyleIdx="5" presStyleCnt="6"/>
      <dgm:spPr/>
    </dgm:pt>
    <dgm:pt modelId="{F8A635FF-DC68-4E6B-AD1A-1751B30AB49B}" type="pres">
      <dgm:prSet presAssocID="{395A08D1-578A-4C65-9A5E-32F90B236C63}" presName="iconRect" presStyleLbl="node1" presStyleIdx="5" presStyleCnt="6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457D608A-5548-40A3-9078-69CEF446B83C}" type="pres">
      <dgm:prSet presAssocID="{395A08D1-578A-4C65-9A5E-32F90B236C63}" presName="spaceRect" presStyleCnt="0"/>
      <dgm:spPr/>
    </dgm:pt>
    <dgm:pt modelId="{76092CBB-BEB1-4DE3-9824-C6F332D115F2}" type="pres">
      <dgm:prSet presAssocID="{395A08D1-578A-4C65-9A5E-32F90B236C63}" presName="textRect" presStyleLbl="revTx" presStyleIdx="5" presStyleCnt="6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400AE1C-4E83-47EB-88BC-925BF27FBF7E}" type="presOf" srcId="{395A08D1-578A-4C65-9A5E-32F90B236C63}" destId="{76092CBB-BEB1-4DE3-9824-C6F332D115F2}" srcOrd="0" destOrd="0" presId="urn:microsoft.com/office/officeart/2018/2/layout/IconCircleList"/>
    <dgm:cxn modelId="{94321DF9-6842-41C3-9F56-EB7BB428B898}" type="presOf" srcId="{87595D6B-32F4-43A1-BA87-56955C718192}" destId="{03A56953-F815-47CB-A75E-B81CC46A5ED8}" srcOrd="0" destOrd="0" presId="urn:microsoft.com/office/officeart/2018/2/layout/IconCircleList"/>
    <dgm:cxn modelId="{1403F93C-6054-4116-A719-ACAA54148222}" srcId="{B66D6FBA-84AB-4C80-B00E-27E19E01012E}" destId="{F3088ECF-B860-4969-A82F-E3BC15ACC2A5}" srcOrd="2" destOrd="0" parTransId="{2BA04BA5-DDC6-4B1E-A0B0-0E7F74D74A0D}" sibTransId="{87595D6B-32F4-43A1-BA87-56955C718192}"/>
    <dgm:cxn modelId="{222972B7-DA83-4C8D-96E3-64347214CD57}" srcId="{B66D6FBA-84AB-4C80-B00E-27E19E01012E}" destId="{B2B3E2DB-7D3C-474B-B6DC-F24313BCD362}" srcOrd="3" destOrd="0" parTransId="{0D9EB55B-8FD6-47CF-BC7D-70C93705E2D0}" sibTransId="{FAE7CB23-2534-4BB3-A102-883578C06E6E}"/>
    <dgm:cxn modelId="{E4A906DD-C617-4445-9CD2-0B6B94931C3A}" srcId="{B66D6FBA-84AB-4C80-B00E-27E19E01012E}" destId="{395A08D1-578A-4C65-9A5E-32F90B236C63}" srcOrd="5" destOrd="0" parTransId="{81251DAB-5225-451A-B8A0-354400AC816A}" sibTransId="{60380925-A998-4174-8CBE-5B7D90179C58}"/>
    <dgm:cxn modelId="{A9159EBB-3DF8-467A-9C72-09FF63858AC2}" type="presOf" srcId="{3B49CAE5-1CEB-4D73-B661-FC5DB21489E4}" destId="{848B5E90-742B-4E93-AFF1-D9F1FBD26168}" srcOrd="0" destOrd="0" presId="urn:microsoft.com/office/officeart/2018/2/layout/IconCircleList"/>
    <dgm:cxn modelId="{48056F09-ABCA-4823-9D55-6B38AA7CA9AD}" type="presOf" srcId="{B66D6FBA-84AB-4C80-B00E-27E19E01012E}" destId="{54902F2B-E4BC-4BF3-8E6C-BADABE74C2CE}" srcOrd="0" destOrd="0" presId="urn:microsoft.com/office/officeart/2018/2/layout/IconCircleList"/>
    <dgm:cxn modelId="{F61C2A3F-B673-4C66-AD8F-871B843D1A85}" type="presOf" srcId="{54843C8A-38BE-4F6E-BFA8-708E8A02B3C4}" destId="{03BD9C84-B32C-4057-910C-CA1287BD194F}" srcOrd="0" destOrd="0" presId="urn:microsoft.com/office/officeart/2018/2/layout/IconCircleList"/>
    <dgm:cxn modelId="{B3D406C4-3546-49C4-902C-B5F44BD42F04}" type="presOf" srcId="{6240CA20-4C9C-4BD7-BAE0-AB2D8D2C74E3}" destId="{0EF3EA62-4C1B-423B-AB82-318044B65FA2}" srcOrd="0" destOrd="0" presId="urn:microsoft.com/office/officeart/2018/2/layout/IconCircleList"/>
    <dgm:cxn modelId="{56A14CF9-D9C5-4AA0-B2E6-6906E52E66BC}" type="presOf" srcId="{FAE7CB23-2534-4BB3-A102-883578C06E6E}" destId="{1D6940C3-C895-4AD8-A6EF-CEF1D1CFC8FA}" srcOrd="0" destOrd="0" presId="urn:microsoft.com/office/officeart/2018/2/layout/IconCircleList"/>
    <dgm:cxn modelId="{E24088CE-B3E3-4D99-AB1C-65E0E6B5A3DE}" srcId="{B66D6FBA-84AB-4C80-B00E-27E19E01012E}" destId="{C227D761-5D66-4EF5-BB2F-7F9DBC7D037A}" srcOrd="4" destOrd="0" parTransId="{B78A605A-7B20-4D57-B12C-0C6A4AEC18C2}" sibTransId="{36129D6E-7EB5-47B1-9B0B-2D55BDBD91D3}"/>
    <dgm:cxn modelId="{E621B03E-43C2-40C2-8790-3AB24C942D3B}" type="presOf" srcId="{F3088ECF-B860-4969-A82F-E3BC15ACC2A5}" destId="{8A6021AE-40DD-451D-A907-1916F6568330}" srcOrd="0" destOrd="0" presId="urn:microsoft.com/office/officeart/2018/2/layout/IconCircleList"/>
    <dgm:cxn modelId="{62082427-BC0E-489E-B60B-335D4E1E2825}" type="presOf" srcId="{F786DCFA-2E3A-4DEB-A230-F7B2F990D17E}" destId="{098F4528-D902-4013-9A76-C7057E31464E}" srcOrd="0" destOrd="0" presId="urn:microsoft.com/office/officeart/2018/2/layout/IconCircleList"/>
    <dgm:cxn modelId="{B4B355BD-6134-434F-8398-0053717D9DD0}" type="presOf" srcId="{C227D761-5D66-4EF5-BB2F-7F9DBC7D037A}" destId="{62C1A043-F9EE-4358-BBEC-4D7D8888D020}" srcOrd="0" destOrd="0" presId="urn:microsoft.com/office/officeart/2018/2/layout/IconCircleList"/>
    <dgm:cxn modelId="{31D0CBDA-9564-4C21-B338-F1CEBCECF54C}" srcId="{B66D6FBA-84AB-4C80-B00E-27E19E01012E}" destId="{54843C8A-38BE-4F6E-BFA8-708E8A02B3C4}" srcOrd="1" destOrd="0" parTransId="{76224443-7260-44D5-B79B-677184AF42A9}" sibTransId="{F786DCFA-2E3A-4DEB-A230-F7B2F990D17E}"/>
    <dgm:cxn modelId="{FC9B9BFF-FF13-4768-A579-8D266D06A493}" srcId="{B66D6FBA-84AB-4C80-B00E-27E19E01012E}" destId="{6240CA20-4C9C-4BD7-BAE0-AB2D8D2C74E3}" srcOrd="0" destOrd="0" parTransId="{90D971FD-EEBB-4063-BBE4-7E2368B0BD00}" sibTransId="{3B49CAE5-1CEB-4D73-B661-FC5DB21489E4}"/>
    <dgm:cxn modelId="{080D9072-FBEE-4316-AF64-6ECCE574C41C}" type="presOf" srcId="{B2B3E2DB-7D3C-474B-B6DC-F24313BCD362}" destId="{16882672-3635-4865-A26F-699865BF49A6}" srcOrd="0" destOrd="0" presId="urn:microsoft.com/office/officeart/2018/2/layout/IconCircleList"/>
    <dgm:cxn modelId="{D0A9E50F-9990-4F7A-B144-DA583B9F0B71}" type="presOf" srcId="{36129D6E-7EB5-47B1-9B0B-2D55BDBD91D3}" destId="{C177FC28-8F44-436B-AD2B-EAB1DF609EF1}" srcOrd="0" destOrd="0" presId="urn:microsoft.com/office/officeart/2018/2/layout/IconCircleList"/>
    <dgm:cxn modelId="{EA591274-4C6D-4A1C-AA3C-AF5E2D2F7498}" type="presParOf" srcId="{54902F2B-E4BC-4BF3-8E6C-BADABE74C2CE}" destId="{6C0ED779-3E30-4FF8-9467-BC30D5754ACF}" srcOrd="0" destOrd="0" presId="urn:microsoft.com/office/officeart/2018/2/layout/IconCircleList"/>
    <dgm:cxn modelId="{92E9C148-79A5-4DCB-BB70-C8FD81C9CFA3}" type="presParOf" srcId="{6C0ED779-3E30-4FF8-9467-BC30D5754ACF}" destId="{D64CDEFF-0C90-4F9A-BC0A-B13EDC789F58}" srcOrd="0" destOrd="0" presId="urn:microsoft.com/office/officeart/2018/2/layout/IconCircleList"/>
    <dgm:cxn modelId="{627ABF58-D320-4305-94D0-D41F9F5A3A50}" type="presParOf" srcId="{D64CDEFF-0C90-4F9A-BC0A-B13EDC789F58}" destId="{D3CDB240-3C66-4FCC-9821-AF2A86D47ED5}" srcOrd="0" destOrd="0" presId="urn:microsoft.com/office/officeart/2018/2/layout/IconCircleList"/>
    <dgm:cxn modelId="{0D74720B-C6CB-42A2-BDCE-2E8CB244C748}" type="presParOf" srcId="{D64CDEFF-0C90-4F9A-BC0A-B13EDC789F58}" destId="{AA322CEC-34FA-488E-88E5-61AB398A273F}" srcOrd="1" destOrd="0" presId="urn:microsoft.com/office/officeart/2018/2/layout/IconCircleList"/>
    <dgm:cxn modelId="{65ACDBA6-21D2-44E4-B53F-D57EEEA91BF6}" type="presParOf" srcId="{D64CDEFF-0C90-4F9A-BC0A-B13EDC789F58}" destId="{52AD4A44-1AD1-4AD0-90AB-5CFAD35ED46A}" srcOrd="2" destOrd="0" presId="urn:microsoft.com/office/officeart/2018/2/layout/IconCircleList"/>
    <dgm:cxn modelId="{5EC0B629-F38F-48E8-99B8-79219355B217}" type="presParOf" srcId="{D64CDEFF-0C90-4F9A-BC0A-B13EDC789F58}" destId="{0EF3EA62-4C1B-423B-AB82-318044B65FA2}" srcOrd="3" destOrd="0" presId="urn:microsoft.com/office/officeart/2018/2/layout/IconCircleList"/>
    <dgm:cxn modelId="{B26221E6-F086-4061-BE78-907AE7DF1FB6}" type="presParOf" srcId="{6C0ED779-3E30-4FF8-9467-BC30D5754ACF}" destId="{848B5E90-742B-4E93-AFF1-D9F1FBD26168}" srcOrd="1" destOrd="0" presId="urn:microsoft.com/office/officeart/2018/2/layout/IconCircleList"/>
    <dgm:cxn modelId="{5D9E63E0-F452-419B-BDE7-5ACE7743C263}" type="presParOf" srcId="{6C0ED779-3E30-4FF8-9467-BC30D5754ACF}" destId="{D390F21A-DE62-429A-B351-89C748EDBD40}" srcOrd="2" destOrd="0" presId="urn:microsoft.com/office/officeart/2018/2/layout/IconCircleList"/>
    <dgm:cxn modelId="{CB59FE89-0551-42CE-9D1C-50CDBCA91682}" type="presParOf" srcId="{D390F21A-DE62-429A-B351-89C748EDBD40}" destId="{B51AC2CB-036F-41A5-8541-ACFB4016D718}" srcOrd="0" destOrd="0" presId="urn:microsoft.com/office/officeart/2018/2/layout/IconCircleList"/>
    <dgm:cxn modelId="{FD763A2E-9FDC-4A58-B3A7-B19CCD0DA3E8}" type="presParOf" srcId="{D390F21A-DE62-429A-B351-89C748EDBD40}" destId="{9BE735CF-84A7-4CCD-B48E-6A2FE7D03DCE}" srcOrd="1" destOrd="0" presId="urn:microsoft.com/office/officeart/2018/2/layout/IconCircleList"/>
    <dgm:cxn modelId="{F745150C-5754-44E4-B96D-FB6A8227B55C}" type="presParOf" srcId="{D390F21A-DE62-429A-B351-89C748EDBD40}" destId="{6906189B-86DB-417B-97C4-5566BA9354DA}" srcOrd="2" destOrd="0" presId="urn:microsoft.com/office/officeart/2018/2/layout/IconCircleList"/>
    <dgm:cxn modelId="{0878C47F-37F9-47FC-AD60-3B44181ED438}" type="presParOf" srcId="{D390F21A-DE62-429A-B351-89C748EDBD40}" destId="{03BD9C84-B32C-4057-910C-CA1287BD194F}" srcOrd="3" destOrd="0" presId="urn:microsoft.com/office/officeart/2018/2/layout/IconCircleList"/>
    <dgm:cxn modelId="{13D29F69-C0EC-4707-AD46-D0E3EA6F0161}" type="presParOf" srcId="{6C0ED779-3E30-4FF8-9467-BC30D5754ACF}" destId="{098F4528-D902-4013-9A76-C7057E31464E}" srcOrd="3" destOrd="0" presId="urn:microsoft.com/office/officeart/2018/2/layout/IconCircleList"/>
    <dgm:cxn modelId="{70B6B3A8-9583-4A2E-BF8B-D3CEF270DBA1}" type="presParOf" srcId="{6C0ED779-3E30-4FF8-9467-BC30D5754ACF}" destId="{A9C92A74-8121-42E2-8745-F750E3473D47}" srcOrd="4" destOrd="0" presId="urn:microsoft.com/office/officeart/2018/2/layout/IconCircleList"/>
    <dgm:cxn modelId="{27398961-8971-4AF9-A3AF-D11C33396B31}" type="presParOf" srcId="{A9C92A74-8121-42E2-8745-F750E3473D47}" destId="{815B00C8-E868-493C-87F4-96099BF37498}" srcOrd="0" destOrd="0" presId="urn:microsoft.com/office/officeart/2018/2/layout/IconCircleList"/>
    <dgm:cxn modelId="{2AF4A8AD-3FC4-4554-B907-B3250E2F60B4}" type="presParOf" srcId="{A9C92A74-8121-42E2-8745-F750E3473D47}" destId="{8343422E-8913-4A90-9C0B-63ED398C3840}" srcOrd="1" destOrd="0" presId="urn:microsoft.com/office/officeart/2018/2/layout/IconCircleList"/>
    <dgm:cxn modelId="{9FBCF3CD-F1A8-47EA-823B-DDA2B35E75F0}" type="presParOf" srcId="{A9C92A74-8121-42E2-8745-F750E3473D47}" destId="{70E4DD6B-FFD1-4689-9EDA-4E4DE615B8E8}" srcOrd="2" destOrd="0" presId="urn:microsoft.com/office/officeart/2018/2/layout/IconCircleList"/>
    <dgm:cxn modelId="{DAF9C349-CB97-4FE1-99BD-5BAC8DEF7A22}" type="presParOf" srcId="{A9C92A74-8121-42E2-8745-F750E3473D47}" destId="{8A6021AE-40DD-451D-A907-1916F6568330}" srcOrd="3" destOrd="0" presId="urn:microsoft.com/office/officeart/2018/2/layout/IconCircleList"/>
    <dgm:cxn modelId="{00B6592F-EF2D-49C5-9F5A-6E9493D5151B}" type="presParOf" srcId="{6C0ED779-3E30-4FF8-9467-BC30D5754ACF}" destId="{03A56953-F815-47CB-A75E-B81CC46A5ED8}" srcOrd="5" destOrd="0" presId="urn:microsoft.com/office/officeart/2018/2/layout/IconCircleList"/>
    <dgm:cxn modelId="{0AB39D09-8F76-4565-B45D-140121455A53}" type="presParOf" srcId="{6C0ED779-3E30-4FF8-9467-BC30D5754ACF}" destId="{85149D1E-FBDD-49DB-ACD9-5817FFB74BED}" srcOrd="6" destOrd="0" presId="urn:microsoft.com/office/officeart/2018/2/layout/IconCircleList"/>
    <dgm:cxn modelId="{2D5983D4-3FDF-4C8B-A4E2-066D65BAB3F8}" type="presParOf" srcId="{85149D1E-FBDD-49DB-ACD9-5817FFB74BED}" destId="{20E8A2A1-A717-4CC2-8836-AA4108872080}" srcOrd="0" destOrd="0" presId="urn:microsoft.com/office/officeart/2018/2/layout/IconCircleList"/>
    <dgm:cxn modelId="{5582BBAB-3E5D-4063-9E3F-90BDAA01F7D1}" type="presParOf" srcId="{85149D1E-FBDD-49DB-ACD9-5817FFB74BED}" destId="{25967737-6AA5-46D1-A063-2B6D798CE76B}" srcOrd="1" destOrd="0" presId="urn:microsoft.com/office/officeart/2018/2/layout/IconCircleList"/>
    <dgm:cxn modelId="{915854D1-D2A5-4943-A60D-52C6DE16A867}" type="presParOf" srcId="{85149D1E-FBDD-49DB-ACD9-5817FFB74BED}" destId="{D58F26A1-939D-4132-8E2A-A799FC580001}" srcOrd="2" destOrd="0" presId="urn:microsoft.com/office/officeart/2018/2/layout/IconCircleList"/>
    <dgm:cxn modelId="{D9194B81-0605-4B88-BEAF-E94378ED6369}" type="presParOf" srcId="{85149D1E-FBDD-49DB-ACD9-5817FFB74BED}" destId="{16882672-3635-4865-A26F-699865BF49A6}" srcOrd="3" destOrd="0" presId="urn:microsoft.com/office/officeart/2018/2/layout/IconCircleList"/>
    <dgm:cxn modelId="{2F73E31F-3CAB-4313-A14B-E307BC5F2828}" type="presParOf" srcId="{6C0ED779-3E30-4FF8-9467-BC30D5754ACF}" destId="{1D6940C3-C895-4AD8-A6EF-CEF1D1CFC8FA}" srcOrd="7" destOrd="0" presId="urn:microsoft.com/office/officeart/2018/2/layout/IconCircleList"/>
    <dgm:cxn modelId="{1CEBBFC1-413C-4DCD-8F30-81D8547F1E08}" type="presParOf" srcId="{6C0ED779-3E30-4FF8-9467-BC30D5754ACF}" destId="{AA406132-38DD-481F-BF3D-00814E7F4E2E}" srcOrd="8" destOrd="0" presId="urn:microsoft.com/office/officeart/2018/2/layout/IconCircleList"/>
    <dgm:cxn modelId="{D5AAE0FB-1B63-43F2-9D16-537BE8F25737}" type="presParOf" srcId="{AA406132-38DD-481F-BF3D-00814E7F4E2E}" destId="{7B0674EB-D24D-4620-AB93-7B0202C787D6}" srcOrd="0" destOrd="0" presId="urn:microsoft.com/office/officeart/2018/2/layout/IconCircleList"/>
    <dgm:cxn modelId="{7FCECA7E-8A35-4143-91AF-ED5DBD518C37}" type="presParOf" srcId="{AA406132-38DD-481F-BF3D-00814E7F4E2E}" destId="{039DE882-0400-4FF8-AE48-7FD061534D0A}" srcOrd="1" destOrd="0" presId="urn:microsoft.com/office/officeart/2018/2/layout/IconCircleList"/>
    <dgm:cxn modelId="{1F24979B-B083-4CE7-B450-F0C7085E6B7E}" type="presParOf" srcId="{AA406132-38DD-481F-BF3D-00814E7F4E2E}" destId="{64060E32-A1DD-40D8-846A-CC5E21790FE0}" srcOrd="2" destOrd="0" presId="urn:microsoft.com/office/officeart/2018/2/layout/IconCircleList"/>
    <dgm:cxn modelId="{ADE8C927-4378-488B-BBA1-07E1C952CB40}" type="presParOf" srcId="{AA406132-38DD-481F-BF3D-00814E7F4E2E}" destId="{62C1A043-F9EE-4358-BBEC-4D7D8888D020}" srcOrd="3" destOrd="0" presId="urn:microsoft.com/office/officeart/2018/2/layout/IconCircleList"/>
    <dgm:cxn modelId="{114D8F5B-103B-4D63-8F88-1A0DAF146BBC}" type="presParOf" srcId="{6C0ED779-3E30-4FF8-9467-BC30D5754ACF}" destId="{C177FC28-8F44-436B-AD2B-EAB1DF609EF1}" srcOrd="9" destOrd="0" presId="urn:microsoft.com/office/officeart/2018/2/layout/IconCircleList"/>
    <dgm:cxn modelId="{785C19E1-D90E-4841-A987-1563C9CB07AB}" type="presParOf" srcId="{6C0ED779-3E30-4FF8-9467-BC30D5754ACF}" destId="{AD2F5F90-D54F-47EF-A046-DABF55470490}" srcOrd="10" destOrd="0" presId="urn:microsoft.com/office/officeart/2018/2/layout/IconCircleList"/>
    <dgm:cxn modelId="{2DFB5C89-00F9-446E-A89B-A8358B4EF8E2}" type="presParOf" srcId="{AD2F5F90-D54F-47EF-A046-DABF55470490}" destId="{329154F7-2C8B-4D80-9E11-122D1A17A73E}" srcOrd="0" destOrd="0" presId="urn:microsoft.com/office/officeart/2018/2/layout/IconCircleList"/>
    <dgm:cxn modelId="{3D0549CB-4BE9-43FD-B622-3C4E60E4E237}" type="presParOf" srcId="{AD2F5F90-D54F-47EF-A046-DABF55470490}" destId="{F8A635FF-DC68-4E6B-AD1A-1751B30AB49B}" srcOrd="1" destOrd="0" presId="urn:microsoft.com/office/officeart/2018/2/layout/IconCircleList"/>
    <dgm:cxn modelId="{E58FF889-119D-4D51-B4E3-A1DDCC72D755}" type="presParOf" srcId="{AD2F5F90-D54F-47EF-A046-DABF55470490}" destId="{457D608A-5548-40A3-9078-69CEF446B83C}" srcOrd="2" destOrd="0" presId="urn:microsoft.com/office/officeart/2018/2/layout/IconCircleList"/>
    <dgm:cxn modelId="{02C0FA7B-AEBE-427E-9534-1045E4B4D50B}" type="presParOf" srcId="{AD2F5F90-D54F-47EF-A046-DABF55470490}" destId="{76092CBB-BEB1-4DE3-9824-C6F332D115F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DB240-3C66-4FCC-9821-AF2A86D47ED5}">
      <dsp:nvSpPr>
        <dsp:cNvPr id="0" name=""/>
        <dsp:cNvSpPr/>
      </dsp:nvSpPr>
      <dsp:spPr>
        <a:xfrm>
          <a:off x="205509" y="828340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322CEC-34FA-488E-88E5-61AB398A273F}">
      <dsp:nvSpPr>
        <dsp:cNvPr id="0" name=""/>
        <dsp:cNvSpPr/>
      </dsp:nvSpPr>
      <dsp:spPr>
        <a:xfrm>
          <a:off x="396960" y="1019791"/>
          <a:ext cx="528770" cy="5287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3EA62-4C1B-423B-AB82-318044B65FA2}">
      <dsp:nvSpPr>
        <dsp:cNvPr id="0" name=""/>
        <dsp:cNvSpPr/>
      </dsp:nvSpPr>
      <dsp:spPr>
        <a:xfrm>
          <a:off x="1312541" y="82834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Comprendre la mise en place complète d’une architecture d’entreprise</a:t>
          </a:r>
          <a:endParaRPr lang="en-US" sz="1200" kern="1200"/>
        </a:p>
      </dsp:txBody>
      <dsp:txXfrm>
        <a:off x="1312541" y="828340"/>
        <a:ext cx="2148945" cy="911674"/>
      </dsp:txXfrm>
    </dsp:sp>
    <dsp:sp modelId="{B51AC2CB-036F-41A5-8541-ACFB4016D718}">
      <dsp:nvSpPr>
        <dsp:cNvPr id="0" name=""/>
        <dsp:cNvSpPr/>
      </dsp:nvSpPr>
      <dsp:spPr>
        <a:xfrm>
          <a:off x="3835925" y="828340"/>
          <a:ext cx="911674" cy="9116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E735CF-84A7-4CCD-B48E-6A2FE7D03DCE}">
      <dsp:nvSpPr>
        <dsp:cNvPr id="0" name=""/>
        <dsp:cNvSpPr/>
      </dsp:nvSpPr>
      <dsp:spPr>
        <a:xfrm>
          <a:off x="4027376" y="1019791"/>
          <a:ext cx="528770" cy="52877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BD9C84-B32C-4057-910C-CA1287BD194F}">
      <dsp:nvSpPr>
        <dsp:cNvPr id="0" name=""/>
        <dsp:cNvSpPr/>
      </dsp:nvSpPr>
      <dsp:spPr>
        <a:xfrm>
          <a:off x="4942957" y="82834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>
              <a:latin typeface="Aptos Display" panose="020F0302020204030204"/>
            </a:rPr>
            <a:t>Comprendre une DMZ</a:t>
          </a:r>
          <a:r>
            <a:rPr lang="fr-FR" sz="1200" kern="1200"/>
            <a:t> et </a:t>
          </a:r>
          <a:r>
            <a:rPr lang="fr-FR" sz="1200" kern="1200">
              <a:latin typeface="Aptos Display" panose="020F0302020204030204"/>
            </a:rPr>
            <a:t>ses</a:t>
          </a:r>
          <a:r>
            <a:rPr lang="fr-FR" sz="1200" kern="1200"/>
            <a:t> services</a:t>
          </a:r>
          <a:endParaRPr lang="en-US" sz="1200" kern="1200"/>
        </a:p>
      </dsp:txBody>
      <dsp:txXfrm>
        <a:off x="4942957" y="828340"/>
        <a:ext cx="2148945" cy="911674"/>
      </dsp:txXfrm>
    </dsp:sp>
    <dsp:sp modelId="{815B00C8-E868-493C-87F4-96099BF37498}">
      <dsp:nvSpPr>
        <dsp:cNvPr id="0" name=""/>
        <dsp:cNvSpPr/>
      </dsp:nvSpPr>
      <dsp:spPr>
        <a:xfrm>
          <a:off x="7466341" y="828340"/>
          <a:ext cx="911674" cy="9116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3422E-8913-4A90-9C0B-63ED398C3840}">
      <dsp:nvSpPr>
        <dsp:cNvPr id="0" name=""/>
        <dsp:cNvSpPr/>
      </dsp:nvSpPr>
      <dsp:spPr>
        <a:xfrm>
          <a:off x="7657792" y="1019791"/>
          <a:ext cx="528770" cy="5287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021AE-40DD-451D-A907-1916F6568330}">
      <dsp:nvSpPr>
        <dsp:cNvPr id="0" name=""/>
        <dsp:cNvSpPr/>
      </dsp:nvSpPr>
      <dsp:spPr>
        <a:xfrm>
          <a:off x="8573374" y="82834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Configurer des services (DNS, NAT, HTTPS)</a:t>
          </a:r>
          <a:endParaRPr lang="en-US" sz="1200" kern="1200"/>
        </a:p>
      </dsp:txBody>
      <dsp:txXfrm>
        <a:off x="8573374" y="828340"/>
        <a:ext cx="2148945" cy="911674"/>
      </dsp:txXfrm>
    </dsp:sp>
    <dsp:sp modelId="{20E8A2A1-A717-4CC2-8836-AA4108872080}">
      <dsp:nvSpPr>
        <dsp:cNvPr id="0" name=""/>
        <dsp:cNvSpPr/>
      </dsp:nvSpPr>
      <dsp:spPr>
        <a:xfrm>
          <a:off x="205509" y="2452790"/>
          <a:ext cx="911674" cy="9116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67737-6AA5-46D1-A063-2B6D798CE76B}">
      <dsp:nvSpPr>
        <dsp:cNvPr id="0" name=""/>
        <dsp:cNvSpPr/>
      </dsp:nvSpPr>
      <dsp:spPr>
        <a:xfrm>
          <a:off x="396960" y="2644242"/>
          <a:ext cx="528770" cy="52877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882672-3635-4865-A26F-699865BF49A6}">
      <dsp:nvSpPr>
        <dsp:cNvPr id="0" name=""/>
        <dsp:cNvSpPr/>
      </dsp:nvSpPr>
      <dsp:spPr>
        <a:xfrm>
          <a:off x="1312541" y="245279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Développer mes compétences en administration Linux et réseau</a:t>
          </a:r>
          <a:endParaRPr lang="en-US" sz="1200" kern="1200"/>
        </a:p>
      </dsp:txBody>
      <dsp:txXfrm>
        <a:off x="1312541" y="2452790"/>
        <a:ext cx="2148945" cy="911674"/>
      </dsp:txXfrm>
    </dsp:sp>
    <dsp:sp modelId="{7B0674EB-D24D-4620-AB93-7B0202C787D6}">
      <dsp:nvSpPr>
        <dsp:cNvPr id="0" name=""/>
        <dsp:cNvSpPr/>
      </dsp:nvSpPr>
      <dsp:spPr>
        <a:xfrm>
          <a:off x="3835925" y="2452790"/>
          <a:ext cx="911674" cy="9116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9DE882-0400-4FF8-AE48-7FD061534D0A}">
      <dsp:nvSpPr>
        <dsp:cNvPr id="0" name=""/>
        <dsp:cNvSpPr/>
      </dsp:nvSpPr>
      <dsp:spPr>
        <a:xfrm>
          <a:off x="4027376" y="2644242"/>
          <a:ext cx="528770" cy="528770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C1A043-F9EE-4358-BBEC-4D7D8888D020}">
      <dsp:nvSpPr>
        <dsp:cNvPr id="0" name=""/>
        <dsp:cNvSpPr/>
      </dsp:nvSpPr>
      <dsp:spPr>
        <a:xfrm>
          <a:off x="4942957" y="245279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Produire une documentation professionnelle</a:t>
          </a:r>
          <a:endParaRPr lang="en-US" sz="1200" kern="1200"/>
        </a:p>
      </dsp:txBody>
      <dsp:txXfrm>
        <a:off x="4942957" y="2452790"/>
        <a:ext cx="2148945" cy="911674"/>
      </dsp:txXfrm>
    </dsp:sp>
    <dsp:sp modelId="{329154F7-2C8B-4D80-9E11-122D1A17A73E}">
      <dsp:nvSpPr>
        <dsp:cNvPr id="0" name=""/>
        <dsp:cNvSpPr/>
      </dsp:nvSpPr>
      <dsp:spPr>
        <a:xfrm>
          <a:off x="7466341" y="2452790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635FF-DC68-4E6B-AD1A-1751B30AB49B}">
      <dsp:nvSpPr>
        <dsp:cNvPr id="0" name=""/>
        <dsp:cNvSpPr/>
      </dsp:nvSpPr>
      <dsp:spPr>
        <a:xfrm>
          <a:off x="7657792" y="2644242"/>
          <a:ext cx="528770" cy="528770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92CBB-BEB1-4DE3-9824-C6F332D115F2}">
      <dsp:nvSpPr>
        <dsp:cNvPr id="0" name=""/>
        <dsp:cNvSpPr/>
      </dsp:nvSpPr>
      <dsp:spPr>
        <a:xfrm>
          <a:off x="8573374" y="245279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Ce projet a renforcé ma capacité à travailler en autonomie, à résoudre des problèmes et à mener une architecture réseau de bout en bout.</a:t>
          </a:r>
          <a:endParaRPr lang="en-US" sz="1200" kern="1200"/>
        </a:p>
      </dsp:txBody>
      <dsp:txXfrm>
        <a:off x="8573374" y="2452790"/>
        <a:ext cx="2148945" cy="911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ub.com/" TargetMode="External"/><Relationship Id="rId2" Type="http://schemas.openxmlformats.org/officeDocument/2006/relationships/hyperlink" Target="http://172.18.56.61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ub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ubes connectés avec une ligne rouge">
            <a:extLst>
              <a:ext uri="{FF2B5EF4-FFF2-40B4-BE49-F238E27FC236}">
                <a16:creationId xmlns:a16="http://schemas.microsoft.com/office/drawing/2014/main" id="{9D8DCB1C-8778-59AC-3084-690E0ABB50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8613" r="-2" b="8242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  <a:ea typeface="+mj-lt"/>
                <a:cs typeface="+mj-lt"/>
              </a:rPr>
              <a:t>Projet : AP Archi Site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>
                <a:solidFill>
                  <a:srgbClr val="FFFFFF"/>
                </a:solidFill>
                <a:ea typeface="+mn-lt"/>
                <a:cs typeface="+mn-lt"/>
              </a:rPr>
              <a:t>Chef de projet : </a:t>
            </a:r>
            <a:r>
              <a:rPr lang="fr-FR" dirty="0" smtClean="0">
                <a:solidFill>
                  <a:srgbClr val="FFFFFF"/>
                </a:solidFill>
                <a:ea typeface="+mn-lt"/>
                <a:cs typeface="+mn-lt"/>
              </a:rPr>
              <a:t>Houdaifa</a:t>
            </a:r>
          </a:p>
          <a:p>
            <a:r>
              <a:rPr lang="fr-FR" dirty="0" smtClean="0">
                <a:solidFill>
                  <a:srgbClr val="FFFFFF"/>
                </a:solidFill>
                <a:ea typeface="+mn-lt"/>
                <a:cs typeface="+mn-lt"/>
              </a:rPr>
              <a:t>Durée</a:t>
            </a:r>
            <a:r>
              <a:rPr lang="fr-FR" smtClean="0">
                <a:solidFill>
                  <a:srgbClr val="FFFFFF"/>
                </a:solidFill>
                <a:ea typeface="+mn-lt"/>
                <a:cs typeface="+mn-lt"/>
              </a:rPr>
              <a:t>:  07/10-14/11</a:t>
            </a:r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CE0F94D-30E2-1DF0-186B-3BB20B4F0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 sz="4100">
                <a:solidFill>
                  <a:srgbClr val="FFFFFF"/>
                </a:solidFill>
                <a:ea typeface="+mj-lt"/>
                <a:cs typeface="+mj-lt"/>
              </a:rPr>
              <a:t>Contexte Professionnel</a:t>
            </a:r>
            <a:endParaRPr lang="fr-FR" sz="410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9692FD-D93C-60BB-B547-446ADE407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2000">
                <a:ea typeface="+mn-lt"/>
                <a:cs typeface="+mn-lt"/>
              </a:rPr>
              <a:t>Dans le cadre de l’AP Archi Site, j’ai dû </a:t>
            </a:r>
            <a:r>
              <a:rPr lang="fr-FR" sz="2000" b="1">
                <a:ea typeface="+mn-lt"/>
                <a:cs typeface="+mn-lt"/>
              </a:rPr>
              <a:t>mettre en place une infrastructure réseau complète</a:t>
            </a:r>
            <a:r>
              <a:rPr lang="fr-FR" sz="2000">
                <a:ea typeface="+mn-lt"/>
                <a:cs typeface="+mn-lt"/>
              </a:rPr>
              <a:t> comprenant :</a:t>
            </a:r>
            <a:endParaRPr lang="fr-FR" sz="2000"/>
          </a:p>
          <a:p>
            <a:r>
              <a:rPr lang="fr-FR" sz="2000" dirty="0">
                <a:ea typeface="+mn-lt"/>
                <a:cs typeface="+mn-lt"/>
              </a:rPr>
              <a:t>un </a:t>
            </a:r>
            <a:r>
              <a:rPr lang="fr-FR" sz="2000" b="1" dirty="0">
                <a:ea typeface="+mn-lt"/>
                <a:cs typeface="+mn-lt"/>
              </a:rPr>
              <a:t>serveur web</a:t>
            </a:r>
            <a:r>
              <a:rPr lang="fr-FR" sz="2000" dirty="0">
                <a:ea typeface="+mn-lt"/>
                <a:cs typeface="+mn-lt"/>
              </a:rPr>
              <a:t> accessible depuis l’extérieur</a:t>
            </a:r>
            <a:endParaRPr lang="fr-FR" sz="2000" dirty="0"/>
          </a:p>
          <a:p>
            <a:r>
              <a:rPr lang="fr-FR" sz="2000" dirty="0">
                <a:ea typeface="+mn-lt"/>
                <a:cs typeface="+mn-lt"/>
              </a:rPr>
              <a:t>un </a:t>
            </a:r>
            <a:r>
              <a:rPr lang="fr-FR" sz="2000" b="1" dirty="0">
                <a:ea typeface="+mn-lt"/>
                <a:cs typeface="+mn-lt"/>
              </a:rPr>
              <a:t>serveur FTPS</a:t>
            </a:r>
            <a:endParaRPr lang="fr-FR" sz="2000" dirty="0"/>
          </a:p>
          <a:p>
            <a:r>
              <a:rPr lang="fr-FR" sz="2000" dirty="0">
                <a:ea typeface="+mn-lt"/>
                <a:cs typeface="+mn-lt"/>
              </a:rPr>
              <a:t>un </a:t>
            </a:r>
            <a:r>
              <a:rPr lang="fr-FR" sz="2000" b="1" dirty="0">
                <a:ea typeface="+mn-lt"/>
                <a:cs typeface="+mn-lt"/>
              </a:rPr>
              <a:t>serveur de base de données (</a:t>
            </a:r>
            <a:r>
              <a:rPr lang="fr-FR" sz="2000" b="1" err="1">
                <a:ea typeface="+mn-lt"/>
                <a:cs typeface="+mn-lt"/>
              </a:rPr>
              <a:t>MariaDB</a:t>
            </a:r>
            <a:r>
              <a:rPr lang="fr-FR" sz="2000" b="1" dirty="0">
                <a:ea typeface="+mn-lt"/>
                <a:cs typeface="+mn-lt"/>
              </a:rPr>
              <a:t> + phpMyAdmin)</a:t>
            </a:r>
            <a:endParaRPr lang="fr-FR" sz="2000" dirty="0"/>
          </a:p>
          <a:p>
            <a:r>
              <a:rPr lang="fr-FR" sz="2000" dirty="0">
                <a:ea typeface="+mn-lt"/>
                <a:cs typeface="+mn-lt"/>
              </a:rPr>
              <a:t>un </a:t>
            </a:r>
            <a:r>
              <a:rPr lang="fr-FR" sz="2000" b="1" dirty="0">
                <a:ea typeface="+mn-lt"/>
                <a:cs typeface="+mn-lt"/>
              </a:rPr>
              <a:t>serveur DNS</a:t>
            </a:r>
            <a:endParaRPr lang="fr-FR" sz="2000" dirty="0"/>
          </a:p>
          <a:p>
            <a:r>
              <a:rPr lang="fr-FR" sz="2000" dirty="0">
                <a:ea typeface="+mn-lt"/>
                <a:cs typeface="+mn-lt"/>
              </a:rPr>
              <a:t>un </a:t>
            </a:r>
            <a:r>
              <a:rPr lang="fr-FR" sz="2000" b="1" dirty="0">
                <a:ea typeface="+mn-lt"/>
                <a:cs typeface="+mn-lt"/>
              </a:rPr>
              <a:t>certificat HTTPS</a:t>
            </a:r>
            <a:endParaRPr lang="fr-FR" sz="2000" dirty="0"/>
          </a:p>
          <a:p>
            <a:r>
              <a:rPr lang="fr-FR" sz="2000" dirty="0">
                <a:ea typeface="+mn-lt"/>
                <a:cs typeface="+mn-lt"/>
              </a:rPr>
              <a:t>un </a:t>
            </a:r>
            <a:r>
              <a:rPr lang="fr-FR" sz="2000" b="1">
                <a:ea typeface="+mn-lt"/>
                <a:cs typeface="+mn-lt"/>
              </a:rPr>
              <a:t>NAT</a:t>
            </a:r>
            <a:r>
              <a:rPr lang="fr-FR" sz="2000">
                <a:ea typeface="+mn-lt"/>
                <a:cs typeface="+mn-lt"/>
              </a:rPr>
              <a:t> qui traduit l'ip public privé en public</a:t>
            </a:r>
            <a:endParaRPr lang="fr-FR" sz="2000" dirty="0"/>
          </a:p>
          <a:p>
            <a:pPr marL="0" indent="0">
              <a:buNone/>
            </a:pPr>
            <a:r>
              <a:rPr lang="fr-FR" sz="2000">
                <a:ea typeface="+mn-lt"/>
                <a:cs typeface="+mn-lt"/>
              </a:rPr>
              <a:t>L’objectif était de </a:t>
            </a:r>
            <a:r>
              <a:rPr lang="fr-FR" sz="2000" b="1">
                <a:ea typeface="+mn-lt"/>
                <a:cs typeface="+mn-lt"/>
              </a:rPr>
              <a:t>simuler une architecture réelle d’entreprise</a:t>
            </a:r>
            <a:r>
              <a:rPr lang="fr-FR" sz="2000">
                <a:ea typeface="+mn-lt"/>
                <a:cs typeface="+mn-lt"/>
              </a:rPr>
              <a:t>, de sécuriser les services et de rendre le site web accessible.</a:t>
            </a:r>
            <a:endParaRPr lang="fr-FR" sz="2000"/>
          </a:p>
          <a:p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2385789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B5E714-6CAA-1B1F-72AC-6453DD0E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  <a:ea typeface="+mj-lt"/>
                <a:cs typeface="+mj-lt"/>
              </a:rPr>
              <a:t>Organisation et Moyens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8BB967-E400-96AB-46C6-8B348BC90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fr-FR" sz="1300" u="sng">
                <a:ea typeface="+mn-lt"/>
                <a:cs typeface="+mn-lt"/>
              </a:rPr>
              <a:t>Comme j’étais seul dans ce projet, j’ai assuré </a:t>
            </a:r>
            <a:r>
              <a:rPr lang="fr-FR" sz="1300" b="1" u="sng">
                <a:ea typeface="+mn-lt"/>
                <a:cs typeface="+mn-lt"/>
              </a:rPr>
              <a:t>toutes les étapes</a:t>
            </a:r>
            <a:r>
              <a:rPr lang="fr-FR" sz="1300" u="sng">
                <a:ea typeface="+mn-lt"/>
                <a:cs typeface="+mn-lt"/>
              </a:rPr>
              <a:t> :</a:t>
            </a:r>
            <a:endParaRPr lang="fr-FR" sz="1300" u="sng"/>
          </a:p>
          <a:p>
            <a:r>
              <a:rPr lang="fr-FR" sz="1300">
                <a:ea typeface="+mn-lt"/>
                <a:cs typeface="+mn-lt"/>
              </a:rPr>
              <a:t>Création du schéma réseau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Installation d'une VM Debian 12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Configuration du web, FTPS, BDD, DNS, HTTPS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Mise en place du NAT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Tests de fonctionnement de bout en bout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Rédaction de la documentation technique et du Trello</a:t>
            </a:r>
            <a:endParaRPr lang="fr-FR" sz="1300"/>
          </a:p>
          <a:p>
            <a:pPr marL="0" indent="0">
              <a:buNone/>
            </a:pPr>
            <a:r>
              <a:rPr lang="fr-FR" sz="1300" b="1" u="sng">
                <a:ea typeface="+mn-lt"/>
                <a:cs typeface="+mn-lt"/>
              </a:rPr>
              <a:t>Matériel &amp; outils utilisés :</a:t>
            </a:r>
            <a:endParaRPr lang="fr-FR" sz="1300" u="sng"/>
          </a:p>
          <a:p>
            <a:r>
              <a:rPr lang="fr-FR" sz="1300">
                <a:ea typeface="+mn-lt"/>
                <a:cs typeface="+mn-lt"/>
              </a:rPr>
              <a:t>Hyper-V</a:t>
            </a:r>
            <a:endParaRPr lang="fr-FR" sz="1300"/>
          </a:p>
          <a:p>
            <a:r>
              <a:rPr lang="fr-FR" sz="1300" err="1">
                <a:ea typeface="+mn-lt"/>
                <a:cs typeface="+mn-lt"/>
              </a:rPr>
              <a:t>Switchs</a:t>
            </a:r>
            <a:r>
              <a:rPr lang="fr-FR" sz="1300">
                <a:ea typeface="+mn-lt"/>
                <a:cs typeface="+mn-lt"/>
              </a:rPr>
              <a:t> Cisco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Routeurs Cisco</a:t>
            </a:r>
            <a:endParaRPr lang="fr-FR" sz="1300" dirty="0">
              <a:ea typeface="+mn-lt"/>
              <a:cs typeface="+mn-lt"/>
            </a:endParaRPr>
          </a:p>
          <a:p>
            <a:r>
              <a:rPr lang="fr-FR" sz="1300">
                <a:ea typeface="+mn-lt"/>
                <a:cs typeface="+mn-lt"/>
              </a:rPr>
              <a:t>Debian 12 (Web / FTPS / BDD / DNS)</a:t>
            </a:r>
            <a:endParaRPr lang="fr-FR" sz="1300"/>
          </a:p>
          <a:p>
            <a:r>
              <a:rPr lang="fr-FR" sz="1300" err="1">
                <a:ea typeface="+mn-lt"/>
                <a:cs typeface="+mn-lt"/>
              </a:rPr>
              <a:t>FileZilla</a:t>
            </a:r>
            <a:r>
              <a:rPr lang="fr-FR" sz="1300">
                <a:ea typeface="+mn-lt"/>
                <a:cs typeface="+mn-lt"/>
              </a:rPr>
              <a:t>, </a:t>
            </a:r>
            <a:r>
              <a:rPr lang="fr-FR" sz="1300" err="1">
                <a:ea typeface="+mn-lt"/>
                <a:cs typeface="+mn-lt"/>
              </a:rPr>
              <a:t>MariaDB</a:t>
            </a:r>
            <a:r>
              <a:rPr lang="fr-FR" sz="1300">
                <a:ea typeface="+mn-lt"/>
                <a:cs typeface="+mn-lt"/>
              </a:rPr>
              <a:t>, Apache2, Bind9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Trello + Diagramme de Gantt</a:t>
            </a:r>
            <a:endParaRPr lang="fr-FR" sz="1300"/>
          </a:p>
          <a:p>
            <a:r>
              <a:rPr lang="fr-FR" sz="1300" err="1">
                <a:ea typeface="+mn-lt"/>
                <a:cs typeface="+mn-lt"/>
              </a:rPr>
              <a:t>FileZilla</a:t>
            </a:r>
            <a:r>
              <a:rPr lang="fr-FR" sz="1300">
                <a:ea typeface="+mn-lt"/>
                <a:cs typeface="+mn-lt"/>
              </a:rPr>
              <a:t> pour les transferts</a:t>
            </a:r>
            <a:endParaRPr lang="fr-FR" sz="1300"/>
          </a:p>
          <a:p>
            <a:r>
              <a:rPr lang="fr-FR" sz="1300">
                <a:ea typeface="+mn-lt"/>
                <a:cs typeface="+mn-lt"/>
              </a:rPr>
              <a:t>Navigateur Chrome pour les tests DNS/HTTPS</a:t>
            </a:r>
            <a:endParaRPr lang="fr-FR" sz="1300"/>
          </a:p>
          <a:p>
            <a:endParaRPr lang="fr-FR" sz="13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43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5BB73-8FEE-6553-EB2C-0164B48AC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297" y="647700"/>
            <a:ext cx="3259479" cy="5557838"/>
          </a:xfrm>
        </p:spPr>
        <p:txBody>
          <a:bodyPr anchor="ctr">
            <a:normAutofit/>
          </a:bodyPr>
          <a:lstStyle/>
          <a:p>
            <a:r>
              <a:rPr lang="fr-FR" sz="3600">
                <a:ea typeface="+mj-lt"/>
                <a:cs typeface="+mj-lt"/>
              </a:rPr>
              <a:t>Méthode de travail</a:t>
            </a:r>
            <a:endParaRPr lang="fr-FR" sz="3600"/>
          </a:p>
        </p:txBody>
      </p:sp>
      <p:pic>
        <p:nvPicPr>
          <p:cNvPr id="16" name="Picture 4" descr="Notes autocollantes sur un mur">
            <a:extLst>
              <a:ext uri="{FF2B5EF4-FFF2-40B4-BE49-F238E27FC236}">
                <a16:creationId xmlns:a16="http://schemas.microsoft.com/office/drawing/2014/main" id="{D80C7893-B95D-FF40-8455-ED3C03B003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80" r="30178" b="-9"/>
          <a:stretch>
            <a:fillRect/>
          </a:stretch>
        </p:blipFill>
        <p:spPr>
          <a:xfrm>
            <a:off x="20" y="-1"/>
            <a:ext cx="4143544" cy="6856413"/>
          </a:xfrm>
          <a:custGeom>
            <a:avLst/>
            <a:gdLst/>
            <a:ahLst/>
            <a:cxnLst/>
            <a:rect l="l" t="t" r="r" b="b"/>
            <a:pathLst>
              <a:path w="4143564" h="6856413">
                <a:moveTo>
                  <a:pt x="0" y="0"/>
                </a:moveTo>
                <a:lnTo>
                  <a:pt x="4141667" y="0"/>
                </a:lnTo>
                <a:lnTo>
                  <a:pt x="4141086" y="145208"/>
                </a:lnTo>
                <a:cubicBezTo>
                  <a:pt x="4109790" y="1611281"/>
                  <a:pt x="3796834" y="3077353"/>
                  <a:pt x="4047199" y="4543426"/>
                </a:cubicBezTo>
                <a:cubicBezTo>
                  <a:pt x="4172382" y="5276463"/>
                  <a:pt x="4156734" y="6009499"/>
                  <a:pt x="4105878" y="6742536"/>
                </a:cubicBezTo>
                <a:lnTo>
                  <a:pt x="4096763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2C939AD2-0BB9-426E-5365-217AA5B29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509" y="647700"/>
            <a:ext cx="3662891" cy="5557838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fr-FR" sz="1500" u="sng">
                <a:ea typeface="+mn-lt"/>
                <a:cs typeface="+mn-lt"/>
              </a:rPr>
              <a:t>Pour organiser mon travail, j’ai utilisé :</a:t>
            </a:r>
            <a:endParaRPr lang="fr-FR" sz="1500" u="sng"/>
          </a:p>
          <a:p>
            <a:r>
              <a:rPr lang="fr-FR" sz="1500" b="1">
                <a:ea typeface="+mn-lt"/>
                <a:cs typeface="+mn-lt"/>
              </a:rPr>
              <a:t>Trello</a:t>
            </a:r>
            <a:r>
              <a:rPr lang="fr-FR" sz="1500">
                <a:ea typeface="+mn-lt"/>
                <a:cs typeface="+mn-lt"/>
              </a:rPr>
              <a:t> pour suivre l’avancement carte par carte</a:t>
            </a:r>
            <a:endParaRPr lang="fr-FR" sz="1500"/>
          </a:p>
          <a:p>
            <a:r>
              <a:rPr lang="fr-FR" sz="1500" b="1">
                <a:ea typeface="+mn-lt"/>
                <a:cs typeface="+mn-lt"/>
              </a:rPr>
              <a:t>Un diagramme de Gantt</a:t>
            </a:r>
            <a:r>
              <a:rPr lang="fr-FR" sz="1500">
                <a:ea typeface="+mn-lt"/>
                <a:cs typeface="+mn-lt"/>
              </a:rPr>
              <a:t> pour planifier les étapes</a:t>
            </a:r>
            <a:endParaRPr lang="fr-FR" sz="1500"/>
          </a:p>
          <a:p>
            <a:r>
              <a:rPr lang="fr-FR" sz="1500" b="1">
                <a:ea typeface="+mn-lt"/>
                <a:cs typeface="+mn-lt"/>
              </a:rPr>
              <a:t>Une documentation technique</a:t>
            </a:r>
            <a:r>
              <a:rPr lang="fr-FR" sz="1500">
                <a:ea typeface="+mn-lt"/>
                <a:cs typeface="+mn-lt"/>
              </a:rPr>
              <a:t> pour consigner chaque manipulation effectuée</a:t>
            </a:r>
            <a:endParaRPr lang="fr-FR" sz="1500"/>
          </a:p>
          <a:p>
            <a:r>
              <a:rPr lang="fr-FR" sz="1500" b="1">
                <a:ea typeface="+mn-lt"/>
                <a:cs typeface="+mn-lt"/>
              </a:rPr>
              <a:t>Une démarche progressive :</a:t>
            </a:r>
            <a:endParaRPr lang="fr-FR" sz="1500"/>
          </a:p>
          <a:p>
            <a:pPr lvl="1"/>
            <a:r>
              <a:rPr lang="fr-FR" sz="1500">
                <a:ea typeface="+mn-lt"/>
                <a:cs typeface="+mn-lt"/>
              </a:rPr>
              <a:t>Création de la VM</a:t>
            </a:r>
            <a:endParaRPr lang="fr-FR" sz="1500"/>
          </a:p>
          <a:p>
            <a:pPr lvl="1"/>
            <a:r>
              <a:rPr lang="fr-FR" sz="1500">
                <a:ea typeface="+mn-lt"/>
                <a:cs typeface="+mn-lt"/>
              </a:rPr>
              <a:t>Mise en place du NAT</a:t>
            </a:r>
            <a:endParaRPr lang="fr-FR" sz="1500"/>
          </a:p>
          <a:p>
            <a:pPr lvl="1"/>
            <a:r>
              <a:rPr lang="fr-FR" sz="1500">
                <a:ea typeface="+mn-lt"/>
                <a:cs typeface="+mn-lt"/>
              </a:rPr>
              <a:t>Installation des services un par un</a:t>
            </a:r>
            <a:endParaRPr lang="fr-FR" sz="1500"/>
          </a:p>
          <a:p>
            <a:pPr lvl="1"/>
            <a:r>
              <a:rPr lang="fr-FR" sz="1500">
                <a:ea typeface="+mn-lt"/>
                <a:cs typeface="+mn-lt"/>
              </a:rPr>
              <a:t>Tests de fonctionnement</a:t>
            </a:r>
            <a:endParaRPr lang="fr-FR" sz="1500"/>
          </a:p>
          <a:p>
            <a:pPr lvl="1"/>
            <a:r>
              <a:rPr lang="fr-FR" sz="1500">
                <a:ea typeface="+mn-lt"/>
                <a:cs typeface="+mn-lt"/>
              </a:rPr>
              <a:t>Sécurisation HTTPS</a:t>
            </a:r>
            <a:endParaRPr lang="fr-FR" sz="1500"/>
          </a:p>
          <a:p>
            <a:pPr lvl="1"/>
            <a:r>
              <a:rPr lang="fr-FR" sz="1500">
                <a:ea typeface="+mn-lt"/>
                <a:cs typeface="+mn-lt"/>
              </a:rPr>
              <a:t>Finalisation et vérification globale.</a:t>
            </a:r>
          </a:p>
          <a:p>
            <a:pPr marL="457200" lvl="1" indent="0">
              <a:buNone/>
            </a:pPr>
            <a:r>
              <a:rPr lang="fr-FR" sz="1500">
                <a:ea typeface="+mn-lt"/>
                <a:cs typeface="+mn-lt"/>
              </a:rPr>
              <a:t>Cette méthode m’a permis d’avancer proprement, en validant chaque étape avant de passer à la suivante.</a:t>
            </a:r>
            <a:endParaRPr lang="fr-FR" sz="1500"/>
          </a:p>
          <a:p>
            <a:endParaRPr lang="fr-FR" sz="1500"/>
          </a:p>
        </p:txBody>
      </p:sp>
    </p:spTree>
    <p:extLst>
      <p:ext uri="{BB962C8B-B14F-4D97-AF65-F5344CB8AC3E}">
        <p14:creationId xmlns:p14="http://schemas.microsoft.com/office/powerpoint/2010/main" val="3568223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0A0D747-F38B-4A99-9985-62CE8C247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D1BF32B-6CA3-4695-8A0C-1AC789B58D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5277870" cy="6858000"/>
          </a:xfrm>
          <a:custGeom>
            <a:avLst/>
            <a:gdLst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0 w 5434004"/>
              <a:gd name="connsiteY4" fmla="*/ 6857998 h 6858000"/>
              <a:gd name="connsiteX5" fmla="*/ 1049407 w 5434004"/>
              <a:gd name="connsiteY5" fmla="*/ 6857998 h 6858000"/>
              <a:gd name="connsiteX6" fmla="*/ 1033092 w 5434004"/>
              <a:gd name="connsiteY6" fmla="*/ 6843615 h 6858000"/>
              <a:gd name="connsiteX7" fmla="*/ 1004585 w 5434004"/>
              <a:gd name="connsiteY7" fmla="*/ 6800899 h 6858000"/>
              <a:gd name="connsiteX8" fmla="*/ 984086 w 5434004"/>
              <a:gd name="connsiteY8" fmla="*/ 6765441 h 6858000"/>
              <a:gd name="connsiteX9" fmla="*/ 955964 w 5434004"/>
              <a:gd name="connsiteY9" fmla="*/ 6739541 h 6858000"/>
              <a:gd name="connsiteX10" fmla="*/ 945820 w 5434004"/>
              <a:gd name="connsiteY10" fmla="*/ 6673829 h 6858000"/>
              <a:gd name="connsiteX11" fmla="*/ 921540 w 5434004"/>
              <a:gd name="connsiteY11" fmla="*/ 6620155 h 6858000"/>
              <a:gd name="connsiteX12" fmla="*/ 876436 w 5434004"/>
              <a:gd name="connsiteY12" fmla="*/ 6610437 h 6858000"/>
              <a:gd name="connsiteX13" fmla="*/ 876973 w 5434004"/>
              <a:gd name="connsiteY13" fmla="*/ 6596307 h 6858000"/>
              <a:gd name="connsiteX14" fmla="*/ 893782 w 5434004"/>
              <a:gd name="connsiteY14" fmla="*/ 6536039 h 6858000"/>
              <a:gd name="connsiteX15" fmla="*/ 830281 w 5434004"/>
              <a:gd name="connsiteY15" fmla="*/ 6239239 h 6858000"/>
              <a:gd name="connsiteX16" fmla="*/ 816373 w 5434004"/>
              <a:gd name="connsiteY16" fmla="*/ 6116986 h 6858000"/>
              <a:gd name="connsiteX17" fmla="*/ 788606 w 5434004"/>
              <a:gd name="connsiteY17" fmla="*/ 5895434 h 6858000"/>
              <a:gd name="connsiteX18" fmla="*/ 762315 w 5434004"/>
              <a:gd name="connsiteY18" fmla="*/ 5848019 h 6858000"/>
              <a:gd name="connsiteX19" fmla="*/ 714842 w 5434004"/>
              <a:gd name="connsiteY19" fmla="*/ 5722306 h 6858000"/>
              <a:gd name="connsiteX20" fmla="*/ 679500 w 5434004"/>
              <a:gd name="connsiteY20" fmla="*/ 5528085 h 6858000"/>
              <a:gd name="connsiteX21" fmla="*/ 660956 w 5434004"/>
              <a:gd name="connsiteY21" fmla="*/ 5506768 h 6858000"/>
              <a:gd name="connsiteX22" fmla="*/ 642957 w 5434004"/>
              <a:gd name="connsiteY22" fmla="*/ 5473318 h 6858000"/>
              <a:gd name="connsiteX23" fmla="*/ 602099 w 5434004"/>
              <a:gd name="connsiteY23" fmla="*/ 5418521 h 6858000"/>
              <a:gd name="connsiteX24" fmla="*/ 563009 w 5434004"/>
              <a:gd name="connsiteY24" fmla="*/ 5337536 h 6858000"/>
              <a:gd name="connsiteX25" fmla="*/ 584675 w 5434004"/>
              <a:gd name="connsiteY25" fmla="*/ 5255190 h 6858000"/>
              <a:gd name="connsiteX26" fmla="*/ 564878 w 5434004"/>
              <a:gd name="connsiteY26" fmla="*/ 5208171 h 6858000"/>
              <a:gd name="connsiteX27" fmla="*/ 540145 w 5434004"/>
              <a:gd name="connsiteY27" fmla="*/ 4993731 h 6858000"/>
              <a:gd name="connsiteX28" fmla="*/ 512099 w 5434004"/>
              <a:gd name="connsiteY28" fmla="*/ 4896399 h 6858000"/>
              <a:gd name="connsiteX29" fmla="*/ 482378 w 5434004"/>
              <a:gd name="connsiteY29" fmla="*/ 4838613 h 6858000"/>
              <a:gd name="connsiteX30" fmla="*/ 468676 w 5434004"/>
              <a:gd name="connsiteY30" fmla="*/ 4796522 h 6858000"/>
              <a:gd name="connsiteX31" fmla="*/ 430881 w 5434004"/>
              <a:gd name="connsiteY31" fmla="*/ 4672370 h 6858000"/>
              <a:gd name="connsiteX32" fmla="*/ 415292 w 5434004"/>
              <a:gd name="connsiteY32" fmla="*/ 4634253 h 6858000"/>
              <a:gd name="connsiteX33" fmla="*/ 348919 w 5434004"/>
              <a:gd name="connsiteY33" fmla="*/ 4549232 h 6858000"/>
              <a:gd name="connsiteX34" fmla="*/ 292438 w 5434004"/>
              <a:gd name="connsiteY34" fmla="*/ 4479912 h 6858000"/>
              <a:gd name="connsiteX35" fmla="*/ 283567 w 5434004"/>
              <a:gd name="connsiteY35" fmla="*/ 4376609 h 6858000"/>
              <a:gd name="connsiteX36" fmla="*/ 247018 w 5434004"/>
              <a:gd name="connsiteY36" fmla="*/ 4280257 h 6858000"/>
              <a:gd name="connsiteX37" fmla="*/ 243154 w 5434004"/>
              <a:gd name="connsiteY37" fmla="*/ 4208492 h 6858000"/>
              <a:gd name="connsiteX38" fmla="*/ 267243 w 5434004"/>
              <a:gd name="connsiteY38" fmla="*/ 4120636 h 6858000"/>
              <a:gd name="connsiteX39" fmla="*/ 274676 w 5434004"/>
              <a:gd name="connsiteY39" fmla="*/ 4116556 h 6858000"/>
              <a:gd name="connsiteX40" fmla="*/ 274016 w 5434004"/>
              <a:gd name="connsiteY40" fmla="*/ 4109625 h 6858000"/>
              <a:gd name="connsiteX41" fmla="*/ 266711 w 5434004"/>
              <a:gd name="connsiteY41" fmla="*/ 4105624 h 6858000"/>
              <a:gd name="connsiteX42" fmla="*/ 267360 w 5434004"/>
              <a:gd name="connsiteY42" fmla="*/ 4051441 h 6858000"/>
              <a:gd name="connsiteX43" fmla="*/ 280863 w 5434004"/>
              <a:gd name="connsiteY43" fmla="*/ 3988494 h 6858000"/>
              <a:gd name="connsiteX44" fmla="*/ 254473 w 5434004"/>
              <a:gd name="connsiteY44" fmla="*/ 3926485 h 6858000"/>
              <a:gd name="connsiteX45" fmla="*/ 238942 w 5434004"/>
              <a:gd name="connsiteY45" fmla="*/ 3857057 h 6858000"/>
              <a:gd name="connsiteX46" fmla="*/ 229388 w 5434004"/>
              <a:gd name="connsiteY46" fmla="*/ 3815650 h 6858000"/>
              <a:gd name="connsiteX47" fmla="*/ 224025 w 5434004"/>
              <a:gd name="connsiteY47" fmla="*/ 3696745 h 6858000"/>
              <a:gd name="connsiteX48" fmla="*/ 242028 w 5434004"/>
              <a:gd name="connsiteY48" fmla="*/ 3477814 h 6858000"/>
              <a:gd name="connsiteX49" fmla="*/ 239663 w 5434004"/>
              <a:gd name="connsiteY49" fmla="*/ 3375354 h 6858000"/>
              <a:gd name="connsiteX50" fmla="*/ 242939 w 5434004"/>
              <a:gd name="connsiteY50" fmla="*/ 3235494 h 6858000"/>
              <a:gd name="connsiteX51" fmla="*/ 235466 w 5434004"/>
              <a:gd name="connsiteY51" fmla="*/ 3111896 h 6858000"/>
              <a:gd name="connsiteX52" fmla="*/ 225859 w 5434004"/>
              <a:gd name="connsiteY52" fmla="*/ 3061665 h 6858000"/>
              <a:gd name="connsiteX53" fmla="*/ 214543 w 5434004"/>
              <a:gd name="connsiteY53" fmla="*/ 3026187 h 6858000"/>
              <a:gd name="connsiteX54" fmla="*/ 209002 w 5434004"/>
              <a:gd name="connsiteY54" fmla="*/ 2930097 h 6858000"/>
              <a:gd name="connsiteX55" fmla="*/ 209539 w 5434004"/>
              <a:gd name="connsiteY55" fmla="*/ 2768399 h 6858000"/>
              <a:gd name="connsiteX56" fmla="*/ 207490 w 5434004"/>
              <a:gd name="connsiteY56" fmla="*/ 2734615 h 6858000"/>
              <a:gd name="connsiteX57" fmla="*/ 197130 w 5434004"/>
              <a:gd name="connsiteY57" fmla="*/ 2708116 h 6858000"/>
              <a:gd name="connsiteX58" fmla="*/ 187231 w 5434004"/>
              <a:gd name="connsiteY58" fmla="*/ 2704185 h 6858000"/>
              <a:gd name="connsiteX59" fmla="*/ 184723 w 5434004"/>
              <a:gd name="connsiteY59" fmla="*/ 2686011 h 6858000"/>
              <a:gd name="connsiteX60" fmla="*/ 169929 w 5434004"/>
              <a:gd name="connsiteY60" fmla="*/ 2656504 h 6858000"/>
              <a:gd name="connsiteX61" fmla="*/ 188242 w 5434004"/>
              <a:gd name="connsiteY61" fmla="*/ 2589493 h 6858000"/>
              <a:gd name="connsiteX62" fmla="*/ 189125 w 5434004"/>
              <a:gd name="connsiteY62" fmla="*/ 2457617 h 6858000"/>
              <a:gd name="connsiteX63" fmla="*/ 195205 w 5434004"/>
              <a:gd name="connsiteY63" fmla="*/ 2210817 h 6858000"/>
              <a:gd name="connsiteX64" fmla="*/ 175797 w 5434004"/>
              <a:gd name="connsiteY64" fmla="*/ 1901521 h 6858000"/>
              <a:gd name="connsiteX65" fmla="*/ 156134 w 5434004"/>
              <a:gd name="connsiteY65" fmla="*/ 1700722 h 6858000"/>
              <a:gd name="connsiteX66" fmla="*/ 174157 w 5434004"/>
              <a:gd name="connsiteY66" fmla="*/ 1661610 h 6858000"/>
              <a:gd name="connsiteX67" fmla="*/ 180802 w 5434004"/>
              <a:gd name="connsiteY67" fmla="*/ 1640073 h 6858000"/>
              <a:gd name="connsiteX68" fmla="*/ 179221 w 5434004"/>
              <a:gd name="connsiteY68" fmla="*/ 1637398 h 6858000"/>
              <a:gd name="connsiteX69" fmla="*/ 179826 w 5434004"/>
              <a:gd name="connsiteY69" fmla="*/ 1612248 h 6858000"/>
              <a:gd name="connsiteX70" fmla="*/ 198048 w 5434004"/>
              <a:gd name="connsiteY70" fmla="*/ 1498097 h 6858000"/>
              <a:gd name="connsiteX71" fmla="*/ 196329 w 5434004"/>
              <a:gd name="connsiteY71" fmla="*/ 1497364 h 6858000"/>
              <a:gd name="connsiteX72" fmla="*/ 193204 w 5434004"/>
              <a:gd name="connsiteY72" fmla="*/ 1490042 h 6858000"/>
              <a:gd name="connsiteX73" fmla="*/ 211154 w 5434004"/>
              <a:gd name="connsiteY73" fmla="*/ 1451416 h 6858000"/>
              <a:gd name="connsiteX74" fmla="*/ 247750 w 5434004"/>
              <a:gd name="connsiteY74" fmla="*/ 1281781 h 6858000"/>
              <a:gd name="connsiteX75" fmla="*/ 323114 w 5434004"/>
              <a:gd name="connsiteY75" fmla="*/ 1074754 h 6858000"/>
              <a:gd name="connsiteX76" fmla="*/ 357209 w 5434004"/>
              <a:gd name="connsiteY76" fmla="*/ 1019094 h 6858000"/>
              <a:gd name="connsiteX77" fmla="*/ 393176 w 5434004"/>
              <a:gd name="connsiteY77" fmla="*/ 938921 h 6858000"/>
              <a:gd name="connsiteX78" fmla="*/ 451503 w 5434004"/>
              <a:gd name="connsiteY78" fmla="*/ 815814 h 6858000"/>
              <a:gd name="connsiteX79" fmla="*/ 567587 w 5434004"/>
              <a:gd name="connsiteY79" fmla="*/ 584070 h 6858000"/>
              <a:gd name="connsiteX80" fmla="*/ 592609 w 5434004"/>
              <a:gd name="connsiteY80" fmla="*/ 461805 h 6858000"/>
              <a:gd name="connsiteX81" fmla="*/ 624563 w 5434004"/>
              <a:gd name="connsiteY81" fmla="*/ 360945 h 6858000"/>
              <a:gd name="connsiteX82" fmla="*/ 627056 w 5434004"/>
              <a:gd name="connsiteY82" fmla="*/ 226335 h 6858000"/>
              <a:gd name="connsiteX83" fmla="*/ 655851 w 5434004"/>
              <a:gd name="connsiteY83" fmla="*/ 51690 h 6858000"/>
              <a:gd name="connsiteX84" fmla="*/ 653984 w 5434004"/>
              <a:gd name="connsiteY84" fmla="*/ 22133 h 6858000"/>
              <a:gd name="connsiteX85" fmla="*/ 643279 w 5434004"/>
              <a:gd name="connsiteY85" fmla="*/ 1037 h 6858000"/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1049407 w 5434004"/>
              <a:gd name="connsiteY4" fmla="*/ 6857998 h 6858000"/>
              <a:gd name="connsiteX5" fmla="*/ 1033092 w 5434004"/>
              <a:gd name="connsiteY5" fmla="*/ 6843615 h 6858000"/>
              <a:gd name="connsiteX6" fmla="*/ 1004585 w 5434004"/>
              <a:gd name="connsiteY6" fmla="*/ 6800899 h 6858000"/>
              <a:gd name="connsiteX7" fmla="*/ 984086 w 5434004"/>
              <a:gd name="connsiteY7" fmla="*/ 6765441 h 6858000"/>
              <a:gd name="connsiteX8" fmla="*/ 955964 w 5434004"/>
              <a:gd name="connsiteY8" fmla="*/ 6739541 h 6858000"/>
              <a:gd name="connsiteX9" fmla="*/ 945820 w 5434004"/>
              <a:gd name="connsiteY9" fmla="*/ 6673829 h 6858000"/>
              <a:gd name="connsiteX10" fmla="*/ 921540 w 5434004"/>
              <a:gd name="connsiteY10" fmla="*/ 6620155 h 6858000"/>
              <a:gd name="connsiteX11" fmla="*/ 876436 w 5434004"/>
              <a:gd name="connsiteY11" fmla="*/ 6610437 h 6858000"/>
              <a:gd name="connsiteX12" fmla="*/ 876973 w 5434004"/>
              <a:gd name="connsiteY12" fmla="*/ 6596307 h 6858000"/>
              <a:gd name="connsiteX13" fmla="*/ 893782 w 5434004"/>
              <a:gd name="connsiteY13" fmla="*/ 6536039 h 6858000"/>
              <a:gd name="connsiteX14" fmla="*/ 830281 w 5434004"/>
              <a:gd name="connsiteY14" fmla="*/ 6239239 h 6858000"/>
              <a:gd name="connsiteX15" fmla="*/ 816373 w 5434004"/>
              <a:gd name="connsiteY15" fmla="*/ 6116986 h 6858000"/>
              <a:gd name="connsiteX16" fmla="*/ 788606 w 5434004"/>
              <a:gd name="connsiteY16" fmla="*/ 5895434 h 6858000"/>
              <a:gd name="connsiteX17" fmla="*/ 762315 w 5434004"/>
              <a:gd name="connsiteY17" fmla="*/ 5848019 h 6858000"/>
              <a:gd name="connsiteX18" fmla="*/ 714842 w 5434004"/>
              <a:gd name="connsiteY18" fmla="*/ 5722306 h 6858000"/>
              <a:gd name="connsiteX19" fmla="*/ 679500 w 5434004"/>
              <a:gd name="connsiteY19" fmla="*/ 5528085 h 6858000"/>
              <a:gd name="connsiteX20" fmla="*/ 660956 w 5434004"/>
              <a:gd name="connsiteY20" fmla="*/ 5506768 h 6858000"/>
              <a:gd name="connsiteX21" fmla="*/ 642957 w 5434004"/>
              <a:gd name="connsiteY21" fmla="*/ 5473318 h 6858000"/>
              <a:gd name="connsiteX22" fmla="*/ 602099 w 5434004"/>
              <a:gd name="connsiteY22" fmla="*/ 5418521 h 6858000"/>
              <a:gd name="connsiteX23" fmla="*/ 563009 w 5434004"/>
              <a:gd name="connsiteY23" fmla="*/ 5337536 h 6858000"/>
              <a:gd name="connsiteX24" fmla="*/ 584675 w 5434004"/>
              <a:gd name="connsiteY24" fmla="*/ 5255190 h 6858000"/>
              <a:gd name="connsiteX25" fmla="*/ 564878 w 5434004"/>
              <a:gd name="connsiteY25" fmla="*/ 5208171 h 6858000"/>
              <a:gd name="connsiteX26" fmla="*/ 540145 w 5434004"/>
              <a:gd name="connsiteY26" fmla="*/ 4993731 h 6858000"/>
              <a:gd name="connsiteX27" fmla="*/ 512099 w 5434004"/>
              <a:gd name="connsiteY27" fmla="*/ 4896399 h 6858000"/>
              <a:gd name="connsiteX28" fmla="*/ 482378 w 5434004"/>
              <a:gd name="connsiteY28" fmla="*/ 4838613 h 6858000"/>
              <a:gd name="connsiteX29" fmla="*/ 468676 w 5434004"/>
              <a:gd name="connsiteY29" fmla="*/ 4796522 h 6858000"/>
              <a:gd name="connsiteX30" fmla="*/ 430881 w 5434004"/>
              <a:gd name="connsiteY30" fmla="*/ 4672370 h 6858000"/>
              <a:gd name="connsiteX31" fmla="*/ 415292 w 5434004"/>
              <a:gd name="connsiteY31" fmla="*/ 4634253 h 6858000"/>
              <a:gd name="connsiteX32" fmla="*/ 348919 w 5434004"/>
              <a:gd name="connsiteY32" fmla="*/ 4549232 h 6858000"/>
              <a:gd name="connsiteX33" fmla="*/ 292438 w 5434004"/>
              <a:gd name="connsiteY33" fmla="*/ 4479912 h 6858000"/>
              <a:gd name="connsiteX34" fmla="*/ 283567 w 5434004"/>
              <a:gd name="connsiteY34" fmla="*/ 4376609 h 6858000"/>
              <a:gd name="connsiteX35" fmla="*/ 247018 w 5434004"/>
              <a:gd name="connsiteY35" fmla="*/ 4280257 h 6858000"/>
              <a:gd name="connsiteX36" fmla="*/ 243154 w 5434004"/>
              <a:gd name="connsiteY36" fmla="*/ 4208492 h 6858000"/>
              <a:gd name="connsiteX37" fmla="*/ 267243 w 5434004"/>
              <a:gd name="connsiteY37" fmla="*/ 4120636 h 6858000"/>
              <a:gd name="connsiteX38" fmla="*/ 274676 w 5434004"/>
              <a:gd name="connsiteY38" fmla="*/ 4116556 h 6858000"/>
              <a:gd name="connsiteX39" fmla="*/ 274016 w 5434004"/>
              <a:gd name="connsiteY39" fmla="*/ 4109625 h 6858000"/>
              <a:gd name="connsiteX40" fmla="*/ 266711 w 5434004"/>
              <a:gd name="connsiteY40" fmla="*/ 4105624 h 6858000"/>
              <a:gd name="connsiteX41" fmla="*/ 267360 w 5434004"/>
              <a:gd name="connsiteY41" fmla="*/ 4051441 h 6858000"/>
              <a:gd name="connsiteX42" fmla="*/ 280863 w 5434004"/>
              <a:gd name="connsiteY42" fmla="*/ 3988494 h 6858000"/>
              <a:gd name="connsiteX43" fmla="*/ 254473 w 5434004"/>
              <a:gd name="connsiteY43" fmla="*/ 3926485 h 6858000"/>
              <a:gd name="connsiteX44" fmla="*/ 238942 w 5434004"/>
              <a:gd name="connsiteY44" fmla="*/ 3857057 h 6858000"/>
              <a:gd name="connsiteX45" fmla="*/ 229388 w 5434004"/>
              <a:gd name="connsiteY45" fmla="*/ 3815650 h 6858000"/>
              <a:gd name="connsiteX46" fmla="*/ 224025 w 5434004"/>
              <a:gd name="connsiteY46" fmla="*/ 3696745 h 6858000"/>
              <a:gd name="connsiteX47" fmla="*/ 242028 w 5434004"/>
              <a:gd name="connsiteY47" fmla="*/ 3477814 h 6858000"/>
              <a:gd name="connsiteX48" fmla="*/ 239663 w 5434004"/>
              <a:gd name="connsiteY48" fmla="*/ 3375354 h 6858000"/>
              <a:gd name="connsiteX49" fmla="*/ 242939 w 5434004"/>
              <a:gd name="connsiteY49" fmla="*/ 3235494 h 6858000"/>
              <a:gd name="connsiteX50" fmla="*/ 235466 w 5434004"/>
              <a:gd name="connsiteY50" fmla="*/ 3111896 h 6858000"/>
              <a:gd name="connsiteX51" fmla="*/ 225859 w 5434004"/>
              <a:gd name="connsiteY51" fmla="*/ 3061665 h 6858000"/>
              <a:gd name="connsiteX52" fmla="*/ 214543 w 5434004"/>
              <a:gd name="connsiteY52" fmla="*/ 3026187 h 6858000"/>
              <a:gd name="connsiteX53" fmla="*/ 209002 w 5434004"/>
              <a:gd name="connsiteY53" fmla="*/ 2930097 h 6858000"/>
              <a:gd name="connsiteX54" fmla="*/ 209539 w 5434004"/>
              <a:gd name="connsiteY54" fmla="*/ 2768399 h 6858000"/>
              <a:gd name="connsiteX55" fmla="*/ 207490 w 5434004"/>
              <a:gd name="connsiteY55" fmla="*/ 2734615 h 6858000"/>
              <a:gd name="connsiteX56" fmla="*/ 197130 w 5434004"/>
              <a:gd name="connsiteY56" fmla="*/ 2708116 h 6858000"/>
              <a:gd name="connsiteX57" fmla="*/ 187231 w 5434004"/>
              <a:gd name="connsiteY57" fmla="*/ 2704185 h 6858000"/>
              <a:gd name="connsiteX58" fmla="*/ 184723 w 5434004"/>
              <a:gd name="connsiteY58" fmla="*/ 2686011 h 6858000"/>
              <a:gd name="connsiteX59" fmla="*/ 169929 w 5434004"/>
              <a:gd name="connsiteY59" fmla="*/ 2656504 h 6858000"/>
              <a:gd name="connsiteX60" fmla="*/ 188242 w 5434004"/>
              <a:gd name="connsiteY60" fmla="*/ 2589493 h 6858000"/>
              <a:gd name="connsiteX61" fmla="*/ 189125 w 5434004"/>
              <a:gd name="connsiteY61" fmla="*/ 2457617 h 6858000"/>
              <a:gd name="connsiteX62" fmla="*/ 195205 w 5434004"/>
              <a:gd name="connsiteY62" fmla="*/ 2210817 h 6858000"/>
              <a:gd name="connsiteX63" fmla="*/ 175797 w 5434004"/>
              <a:gd name="connsiteY63" fmla="*/ 1901521 h 6858000"/>
              <a:gd name="connsiteX64" fmla="*/ 156134 w 5434004"/>
              <a:gd name="connsiteY64" fmla="*/ 1700722 h 6858000"/>
              <a:gd name="connsiteX65" fmla="*/ 174157 w 5434004"/>
              <a:gd name="connsiteY65" fmla="*/ 1661610 h 6858000"/>
              <a:gd name="connsiteX66" fmla="*/ 180802 w 5434004"/>
              <a:gd name="connsiteY66" fmla="*/ 1640073 h 6858000"/>
              <a:gd name="connsiteX67" fmla="*/ 179221 w 5434004"/>
              <a:gd name="connsiteY67" fmla="*/ 1637398 h 6858000"/>
              <a:gd name="connsiteX68" fmla="*/ 179826 w 5434004"/>
              <a:gd name="connsiteY68" fmla="*/ 1612248 h 6858000"/>
              <a:gd name="connsiteX69" fmla="*/ 198048 w 5434004"/>
              <a:gd name="connsiteY69" fmla="*/ 1498097 h 6858000"/>
              <a:gd name="connsiteX70" fmla="*/ 196329 w 5434004"/>
              <a:gd name="connsiteY70" fmla="*/ 1497364 h 6858000"/>
              <a:gd name="connsiteX71" fmla="*/ 193204 w 5434004"/>
              <a:gd name="connsiteY71" fmla="*/ 1490042 h 6858000"/>
              <a:gd name="connsiteX72" fmla="*/ 211154 w 5434004"/>
              <a:gd name="connsiteY72" fmla="*/ 1451416 h 6858000"/>
              <a:gd name="connsiteX73" fmla="*/ 247750 w 5434004"/>
              <a:gd name="connsiteY73" fmla="*/ 1281781 h 6858000"/>
              <a:gd name="connsiteX74" fmla="*/ 323114 w 5434004"/>
              <a:gd name="connsiteY74" fmla="*/ 1074754 h 6858000"/>
              <a:gd name="connsiteX75" fmla="*/ 357209 w 5434004"/>
              <a:gd name="connsiteY75" fmla="*/ 1019094 h 6858000"/>
              <a:gd name="connsiteX76" fmla="*/ 393176 w 5434004"/>
              <a:gd name="connsiteY76" fmla="*/ 938921 h 6858000"/>
              <a:gd name="connsiteX77" fmla="*/ 451503 w 5434004"/>
              <a:gd name="connsiteY77" fmla="*/ 815814 h 6858000"/>
              <a:gd name="connsiteX78" fmla="*/ 567587 w 5434004"/>
              <a:gd name="connsiteY78" fmla="*/ 584070 h 6858000"/>
              <a:gd name="connsiteX79" fmla="*/ 592609 w 5434004"/>
              <a:gd name="connsiteY79" fmla="*/ 461805 h 6858000"/>
              <a:gd name="connsiteX80" fmla="*/ 624563 w 5434004"/>
              <a:gd name="connsiteY80" fmla="*/ 360945 h 6858000"/>
              <a:gd name="connsiteX81" fmla="*/ 627056 w 5434004"/>
              <a:gd name="connsiteY81" fmla="*/ 226335 h 6858000"/>
              <a:gd name="connsiteX82" fmla="*/ 655851 w 5434004"/>
              <a:gd name="connsiteY82" fmla="*/ 51690 h 6858000"/>
              <a:gd name="connsiteX83" fmla="*/ 653984 w 5434004"/>
              <a:gd name="connsiteY83" fmla="*/ 22133 h 6858000"/>
              <a:gd name="connsiteX84" fmla="*/ 643279 w 5434004"/>
              <a:gd name="connsiteY84" fmla="*/ 1037 h 6858000"/>
              <a:gd name="connsiteX85" fmla="*/ 643741 w 5434004"/>
              <a:gd name="connsiteY85" fmla="*/ 0 h 6858000"/>
              <a:gd name="connsiteX0" fmla="*/ 487607 w 5277870"/>
              <a:gd name="connsiteY0" fmla="*/ 0 h 6858000"/>
              <a:gd name="connsiteX1" fmla="*/ 5277870 w 5277870"/>
              <a:gd name="connsiteY1" fmla="*/ 0 h 6858000"/>
              <a:gd name="connsiteX2" fmla="*/ 5277870 w 5277870"/>
              <a:gd name="connsiteY2" fmla="*/ 6858000 h 6858000"/>
              <a:gd name="connsiteX3" fmla="*/ 893273 w 5277870"/>
              <a:gd name="connsiteY3" fmla="*/ 6857998 h 6858000"/>
              <a:gd name="connsiteX4" fmla="*/ 876958 w 5277870"/>
              <a:gd name="connsiteY4" fmla="*/ 6843615 h 6858000"/>
              <a:gd name="connsiteX5" fmla="*/ 848451 w 5277870"/>
              <a:gd name="connsiteY5" fmla="*/ 6800899 h 6858000"/>
              <a:gd name="connsiteX6" fmla="*/ 827952 w 5277870"/>
              <a:gd name="connsiteY6" fmla="*/ 6765441 h 6858000"/>
              <a:gd name="connsiteX7" fmla="*/ 799830 w 5277870"/>
              <a:gd name="connsiteY7" fmla="*/ 6739541 h 6858000"/>
              <a:gd name="connsiteX8" fmla="*/ 789686 w 5277870"/>
              <a:gd name="connsiteY8" fmla="*/ 6673829 h 6858000"/>
              <a:gd name="connsiteX9" fmla="*/ 765406 w 5277870"/>
              <a:gd name="connsiteY9" fmla="*/ 6620155 h 6858000"/>
              <a:gd name="connsiteX10" fmla="*/ 720302 w 5277870"/>
              <a:gd name="connsiteY10" fmla="*/ 6610437 h 6858000"/>
              <a:gd name="connsiteX11" fmla="*/ 720839 w 5277870"/>
              <a:gd name="connsiteY11" fmla="*/ 6596307 h 6858000"/>
              <a:gd name="connsiteX12" fmla="*/ 737648 w 5277870"/>
              <a:gd name="connsiteY12" fmla="*/ 6536039 h 6858000"/>
              <a:gd name="connsiteX13" fmla="*/ 674147 w 5277870"/>
              <a:gd name="connsiteY13" fmla="*/ 6239239 h 6858000"/>
              <a:gd name="connsiteX14" fmla="*/ 660239 w 5277870"/>
              <a:gd name="connsiteY14" fmla="*/ 6116986 h 6858000"/>
              <a:gd name="connsiteX15" fmla="*/ 632472 w 5277870"/>
              <a:gd name="connsiteY15" fmla="*/ 5895434 h 6858000"/>
              <a:gd name="connsiteX16" fmla="*/ 606181 w 5277870"/>
              <a:gd name="connsiteY16" fmla="*/ 5848019 h 6858000"/>
              <a:gd name="connsiteX17" fmla="*/ 558708 w 5277870"/>
              <a:gd name="connsiteY17" fmla="*/ 5722306 h 6858000"/>
              <a:gd name="connsiteX18" fmla="*/ 523366 w 5277870"/>
              <a:gd name="connsiteY18" fmla="*/ 5528085 h 6858000"/>
              <a:gd name="connsiteX19" fmla="*/ 504822 w 5277870"/>
              <a:gd name="connsiteY19" fmla="*/ 5506768 h 6858000"/>
              <a:gd name="connsiteX20" fmla="*/ 486823 w 5277870"/>
              <a:gd name="connsiteY20" fmla="*/ 5473318 h 6858000"/>
              <a:gd name="connsiteX21" fmla="*/ 445965 w 5277870"/>
              <a:gd name="connsiteY21" fmla="*/ 5418521 h 6858000"/>
              <a:gd name="connsiteX22" fmla="*/ 406875 w 5277870"/>
              <a:gd name="connsiteY22" fmla="*/ 5337536 h 6858000"/>
              <a:gd name="connsiteX23" fmla="*/ 428541 w 5277870"/>
              <a:gd name="connsiteY23" fmla="*/ 5255190 h 6858000"/>
              <a:gd name="connsiteX24" fmla="*/ 408744 w 5277870"/>
              <a:gd name="connsiteY24" fmla="*/ 5208171 h 6858000"/>
              <a:gd name="connsiteX25" fmla="*/ 384011 w 5277870"/>
              <a:gd name="connsiteY25" fmla="*/ 4993731 h 6858000"/>
              <a:gd name="connsiteX26" fmla="*/ 355965 w 5277870"/>
              <a:gd name="connsiteY26" fmla="*/ 4896399 h 6858000"/>
              <a:gd name="connsiteX27" fmla="*/ 326244 w 5277870"/>
              <a:gd name="connsiteY27" fmla="*/ 4838613 h 6858000"/>
              <a:gd name="connsiteX28" fmla="*/ 312542 w 5277870"/>
              <a:gd name="connsiteY28" fmla="*/ 4796522 h 6858000"/>
              <a:gd name="connsiteX29" fmla="*/ 274747 w 5277870"/>
              <a:gd name="connsiteY29" fmla="*/ 4672370 h 6858000"/>
              <a:gd name="connsiteX30" fmla="*/ 259158 w 5277870"/>
              <a:gd name="connsiteY30" fmla="*/ 4634253 h 6858000"/>
              <a:gd name="connsiteX31" fmla="*/ 192785 w 5277870"/>
              <a:gd name="connsiteY31" fmla="*/ 4549232 h 6858000"/>
              <a:gd name="connsiteX32" fmla="*/ 136304 w 5277870"/>
              <a:gd name="connsiteY32" fmla="*/ 4479912 h 6858000"/>
              <a:gd name="connsiteX33" fmla="*/ 127433 w 5277870"/>
              <a:gd name="connsiteY33" fmla="*/ 4376609 h 6858000"/>
              <a:gd name="connsiteX34" fmla="*/ 90884 w 5277870"/>
              <a:gd name="connsiteY34" fmla="*/ 4280257 h 6858000"/>
              <a:gd name="connsiteX35" fmla="*/ 87020 w 5277870"/>
              <a:gd name="connsiteY35" fmla="*/ 4208492 h 6858000"/>
              <a:gd name="connsiteX36" fmla="*/ 111109 w 5277870"/>
              <a:gd name="connsiteY36" fmla="*/ 4120636 h 6858000"/>
              <a:gd name="connsiteX37" fmla="*/ 118542 w 5277870"/>
              <a:gd name="connsiteY37" fmla="*/ 4116556 h 6858000"/>
              <a:gd name="connsiteX38" fmla="*/ 117882 w 5277870"/>
              <a:gd name="connsiteY38" fmla="*/ 4109625 h 6858000"/>
              <a:gd name="connsiteX39" fmla="*/ 110577 w 5277870"/>
              <a:gd name="connsiteY39" fmla="*/ 4105624 h 6858000"/>
              <a:gd name="connsiteX40" fmla="*/ 111226 w 5277870"/>
              <a:gd name="connsiteY40" fmla="*/ 4051441 h 6858000"/>
              <a:gd name="connsiteX41" fmla="*/ 124729 w 5277870"/>
              <a:gd name="connsiteY41" fmla="*/ 3988494 h 6858000"/>
              <a:gd name="connsiteX42" fmla="*/ 98339 w 5277870"/>
              <a:gd name="connsiteY42" fmla="*/ 3926485 h 6858000"/>
              <a:gd name="connsiteX43" fmla="*/ 82808 w 5277870"/>
              <a:gd name="connsiteY43" fmla="*/ 3857057 h 6858000"/>
              <a:gd name="connsiteX44" fmla="*/ 73254 w 5277870"/>
              <a:gd name="connsiteY44" fmla="*/ 3815650 h 6858000"/>
              <a:gd name="connsiteX45" fmla="*/ 67891 w 5277870"/>
              <a:gd name="connsiteY45" fmla="*/ 3696745 h 6858000"/>
              <a:gd name="connsiteX46" fmla="*/ 85894 w 5277870"/>
              <a:gd name="connsiteY46" fmla="*/ 3477814 h 6858000"/>
              <a:gd name="connsiteX47" fmla="*/ 83529 w 5277870"/>
              <a:gd name="connsiteY47" fmla="*/ 3375354 h 6858000"/>
              <a:gd name="connsiteX48" fmla="*/ 86805 w 5277870"/>
              <a:gd name="connsiteY48" fmla="*/ 3235494 h 6858000"/>
              <a:gd name="connsiteX49" fmla="*/ 79332 w 5277870"/>
              <a:gd name="connsiteY49" fmla="*/ 3111896 h 6858000"/>
              <a:gd name="connsiteX50" fmla="*/ 69725 w 5277870"/>
              <a:gd name="connsiteY50" fmla="*/ 3061665 h 6858000"/>
              <a:gd name="connsiteX51" fmla="*/ 58409 w 5277870"/>
              <a:gd name="connsiteY51" fmla="*/ 3026187 h 6858000"/>
              <a:gd name="connsiteX52" fmla="*/ 52868 w 5277870"/>
              <a:gd name="connsiteY52" fmla="*/ 2930097 h 6858000"/>
              <a:gd name="connsiteX53" fmla="*/ 53405 w 5277870"/>
              <a:gd name="connsiteY53" fmla="*/ 2768399 h 6858000"/>
              <a:gd name="connsiteX54" fmla="*/ 51356 w 5277870"/>
              <a:gd name="connsiteY54" fmla="*/ 2734615 h 6858000"/>
              <a:gd name="connsiteX55" fmla="*/ 40996 w 5277870"/>
              <a:gd name="connsiteY55" fmla="*/ 2708116 h 6858000"/>
              <a:gd name="connsiteX56" fmla="*/ 31097 w 5277870"/>
              <a:gd name="connsiteY56" fmla="*/ 2704185 h 6858000"/>
              <a:gd name="connsiteX57" fmla="*/ 28589 w 5277870"/>
              <a:gd name="connsiteY57" fmla="*/ 2686011 h 6858000"/>
              <a:gd name="connsiteX58" fmla="*/ 13795 w 5277870"/>
              <a:gd name="connsiteY58" fmla="*/ 2656504 h 6858000"/>
              <a:gd name="connsiteX59" fmla="*/ 32108 w 5277870"/>
              <a:gd name="connsiteY59" fmla="*/ 2589493 h 6858000"/>
              <a:gd name="connsiteX60" fmla="*/ 32991 w 5277870"/>
              <a:gd name="connsiteY60" fmla="*/ 2457617 h 6858000"/>
              <a:gd name="connsiteX61" fmla="*/ 39071 w 5277870"/>
              <a:gd name="connsiteY61" fmla="*/ 2210817 h 6858000"/>
              <a:gd name="connsiteX62" fmla="*/ 19663 w 5277870"/>
              <a:gd name="connsiteY62" fmla="*/ 1901521 h 6858000"/>
              <a:gd name="connsiteX63" fmla="*/ 0 w 5277870"/>
              <a:gd name="connsiteY63" fmla="*/ 1700722 h 6858000"/>
              <a:gd name="connsiteX64" fmla="*/ 18023 w 5277870"/>
              <a:gd name="connsiteY64" fmla="*/ 1661610 h 6858000"/>
              <a:gd name="connsiteX65" fmla="*/ 24668 w 5277870"/>
              <a:gd name="connsiteY65" fmla="*/ 1640073 h 6858000"/>
              <a:gd name="connsiteX66" fmla="*/ 23087 w 5277870"/>
              <a:gd name="connsiteY66" fmla="*/ 1637398 h 6858000"/>
              <a:gd name="connsiteX67" fmla="*/ 23692 w 5277870"/>
              <a:gd name="connsiteY67" fmla="*/ 1612248 h 6858000"/>
              <a:gd name="connsiteX68" fmla="*/ 41914 w 5277870"/>
              <a:gd name="connsiteY68" fmla="*/ 1498097 h 6858000"/>
              <a:gd name="connsiteX69" fmla="*/ 40195 w 5277870"/>
              <a:gd name="connsiteY69" fmla="*/ 1497364 h 6858000"/>
              <a:gd name="connsiteX70" fmla="*/ 37070 w 5277870"/>
              <a:gd name="connsiteY70" fmla="*/ 1490042 h 6858000"/>
              <a:gd name="connsiteX71" fmla="*/ 55020 w 5277870"/>
              <a:gd name="connsiteY71" fmla="*/ 1451416 h 6858000"/>
              <a:gd name="connsiteX72" fmla="*/ 91616 w 5277870"/>
              <a:gd name="connsiteY72" fmla="*/ 1281781 h 6858000"/>
              <a:gd name="connsiteX73" fmla="*/ 166980 w 5277870"/>
              <a:gd name="connsiteY73" fmla="*/ 1074754 h 6858000"/>
              <a:gd name="connsiteX74" fmla="*/ 201075 w 5277870"/>
              <a:gd name="connsiteY74" fmla="*/ 1019094 h 6858000"/>
              <a:gd name="connsiteX75" fmla="*/ 237042 w 5277870"/>
              <a:gd name="connsiteY75" fmla="*/ 938921 h 6858000"/>
              <a:gd name="connsiteX76" fmla="*/ 295369 w 5277870"/>
              <a:gd name="connsiteY76" fmla="*/ 815814 h 6858000"/>
              <a:gd name="connsiteX77" fmla="*/ 411453 w 5277870"/>
              <a:gd name="connsiteY77" fmla="*/ 584070 h 6858000"/>
              <a:gd name="connsiteX78" fmla="*/ 436475 w 5277870"/>
              <a:gd name="connsiteY78" fmla="*/ 461805 h 6858000"/>
              <a:gd name="connsiteX79" fmla="*/ 468429 w 5277870"/>
              <a:gd name="connsiteY79" fmla="*/ 360945 h 6858000"/>
              <a:gd name="connsiteX80" fmla="*/ 470922 w 5277870"/>
              <a:gd name="connsiteY80" fmla="*/ 226335 h 6858000"/>
              <a:gd name="connsiteX81" fmla="*/ 499717 w 5277870"/>
              <a:gd name="connsiteY81" fmla="*/ 51690 h 6858000"/>
              <a:gd name="connsiteX82" fmla="*/ 497850 w 5277870"/>
              <a:gd name="connsiteY82" fmla="*/ 22133 h 6858000"/>
              <a:gd name="connsiteX83" fmla="*/ 487145 w 5277870"/>
              <a:gd name="connsiteY83" fmla="*/ 1037 h 6858000"/>
              <a:gd name="connsiteX84" fmla="*/ 487607 w 5277870"/>
              <a:gd name="connsiteY8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277870" h="6858000">
                <a:moveTo>
                  <a:pt x="487607" y="0"/>
                </a:moveTo>
                <a:lnTo>
                  <a:pt x="5277870" y="0"/>
                </a:lnTo>
                <a:lnTo>
                  <a:pt x="5277870" y="6858000"/>
                </a:lnTo>
                <a:lnTo>
                  <a:pt x="893273" y="6857998"/>
                </a:lnTo>
                <a:lnTo>
                  <a:pt x="876958" y="6843615"/>
                </a:lnTo>
                <a:lnTo>
                  <a:pt x="848451" y="6800899"/>
                </a:lnTo>
                <a:lnTo>
                  <a:pt x="827952" y="6765441"/>
                </a:lnTo>
                <a:cubicBezTo>
                  <a:pt x="827507" y="6750832"/>
                  <a:pt x="798355" y="6753978"/>
                  <a:pt x="799830" y="6739541"/>
                </a:cubicBezTo>
                <a:cubicBezTo>
                  <a:pt x="786503" y="6723280"/>
                  <a:pt x="803673" y="6682742"/>
                  <a:pt x="789686" y="6673829"/>
                </a:cubicBezTo>
                <a:cubicBezTo>
                  <a:pt x="776006" y="6657903"/>
                  <a:pt x="778015" y="6625745"/>
                  <a:pt x="765406" y="6620155"/>
                </a:cubicBezTo>
                <a:lnTo>
                  <a:pt x="720302" y="6610437"/>
                </a:lnTo>
                <a:lnTo>
                  <a:pt x="720839" y="6596307"/>
                </a:lnTo>
                <a:lnTo>
                  <a:pt x="737648" y="6536039"/>
                </a:lnTo>
                <a:cubicBezTo>
                  <a:pt x="731713" y="6378236"/>
                  <a:pt x="664893" y="6350780"/>
                  <a:pt x="674147" y="6239239"/>
                </a:cubicBezTo>
                <a:cubicBezTo>
                  <a:pt x="668193" y="6196030"/>
                  <a:pt x="677776" y="6168747"/>
                  <a:pt x="660239" y="6116986"/>
                </a:cubicBezTo>
                <a:cubicBezTo>
                  <a:pt x="693882" y="6035788"/>
                  <a:pt x="626477" y="5971885"/>
                  <a:pt x="632472" y="5895434"/>
                </a:cubicBezTo>
                <a:cubicBezTo>
                  <a:pt x="571936" y="5884249"/>
                  <a:pt x="624704" y="5880776"/>
                  <a:pt x="606181" y="5848019"/>
                </a:cubicBezTo>
                <a:cubicBezTo>
                  <a:pt x="593885" y="5819164"/>
                  <a:pt x="572509" y="5775628"/>
                  <a:pt x="558708" y="5722306"/>
                </a:cubicBezTo>
                <a:cubicBezTo>
                  <a:pt x="551746" y="5685812"/>
                  <a:pt x="532346" y="5564008"/>
                  <a:pt x="523366" y="5528085"/>
                </a:cubicBezTo>
                <a:cubicBezTo>
                  <a:pt x="518594" y="5519172"/>
                  <a:pt x="523045" y="5505250"/>
                  <a:pt x="504822" y="5506768"/>
                </a:cubicBezTo>
                <a:cubicBezTo>
                  <a:pt x="482648" y="5506487"/>
                  <a:pt x="511311" y="5459433"/>
                  <a:pt x="486823" y="5473318"/>
                </a:cubicBezTo>
                <a:cubicBezTo>
                  <a:pt x="506358" y="5440194"/>
                  <a:pt x="459463" y="5435836"/>
                  <a:pt x="445965" y="5418521"/>
                </a:cubicBezTo>
                <a:cubicBezTo>
                  <a:pt x="465954" y="5390815"/>
                  <a:pt x="417921" y="5381811"/>
                  <a:pt x="406875" y="5337536"/>
                </a:cubicBezTo>
                <a:cubicBezTo>
                  <a:pt x="430123" y="5306619"/>
                  <a:pt x="399081" y="5307846"/>
                  <a:pt x="428541" y="5255190"/>
                </a:cubicBezTo>
                <a:cubicBezTo>
                  <a:pt x="428852" y="5233629"/>
                  <a:pt x="407502" y="5247189"/>
                  <a:pt x="408744" y="5208171"/>
                </a:cubicBezTo>
                <a:cubicBezTo>
                  <a:pt x="406613" y="5154483"/>
                  <a:pt x="390295" y="5051554"/>
                  <a:pt x="384011" y="4993731"/>
                </a:cubicBezTo>
                <a:cubicBezTo>
                  <a:pt x="373186" y="4967089"/>
                  <a:pt x="370884" y="4912140"/>
                  <a:pt x="355965" y="4896399"/>
                </a:cubicBezTo>
                <a:cubicBezTo>
                  <a:pt x="355837" y="4852829"/>
                  <a:pt x="351078" y="4813709"/>
                  <a:pt x="326244" y="4838613"/>
                </a:cubicBezTo>
                <a:cubicBezTo>
                  <a:pt x="299018" y="4831439"/>
                  <a:pt x="336627" y="4804968"/>
                  <a:pt x="312542" y="4796522"/>
                </a:cubicBezTo>
                <a:lnTo>
                  <a:pt x="274747" y="4672370"/>
                </a:lnTo>
                <a:cubicBezTo>
                  <a:pt x="286762" y="4649487"/>
                  <a:pt x="276585" y="4640072"/>
                  <a:pt x="259158" y="4634253"/>
                </a:cubicBezTo>
                <a:cubicBezTo>
                  <a:pt x="255297" y="4595381"/>
                  <a:pt x="210632" y="4586807"/>
                  <a:pt x="192785" y="4549232"/>
                </a:cubicBezTo>
                <a:cubicBezTo>
                  <a:pt x="175514" y="4501329"/>
                  <a:pt x="155204" y="4520147"/>
                  <a:pt x="136304" y="4479912"/>
                </a:cubicBezTo>
                <a:lnTo>
                  <a:pt x="127433" y="4376609"/>
                </a:lnTo>
                <a:cubicBezTo>
                  <a:pt x="119863" y="4343333"/>
                  <a:pt x="97619" y="4308276"/>
                  <a:pt x="90884" y="4280257"/>
                </a:cubicBezTo>
                <a:cubicBezTo>
                  <a:pt x="94219" y="4220025"/>
                  <a:pt x="104684" y="4233011"/>
                  <a:pt x="87020" y="4208492"/>
                </a:cubicBezTo>
                <a:cubicBezTo>
                  <a:pt x="95065" y="4180444"/>
                  <a:pt x="129022" y="4152083"/>
                  <a:pt x="111109" y="4120636"/>
                </a:cubicBezTo>
                <a:cubicBezTo>
                  <a:pt x="115978" y="4121934"/>
                  <a:pt x="117998" y="4120145"/>
                  <a:pt x="118542" y="4116556"/>
                </a:cubicBezTo>
                <a:cubicBezTo>
                  <a:pt x="118321" y="4114246"/>
                  <a:pt x="118101" y="4111935"/>
                  <a:pt x="117882" y="4109625"/>
                </a:cubicBezTo>
                <a:lnTo>
                  <a:pt x="110577" y="4105624"/>
                </a:lnTo>
                <a:cubicBezTo>
                  <a:pt x="85114" y="4088878"/>
                  <a:pt x="113587" y="4082596"/>
                  <a:pt x="111226" y="4051441"/>
                </a:cubicBezTo>
                <a:cubicBezTo>
                  <a:pt x="111638" y="4036628"/>
                  <a:pt x="118512" y="3985548"/>
                  <a:pt x="124729" y="3988494"/>
                </a:cubicBezTo>
                <a:lnTo>
                  <a:pt x="98339" y="3926485"/>
                </a:lnTo>
                <a:cubicBezTo>
                  <a:pt x="120456" y="3887663"/>
                  <a:pt x="82381" y="3893685"/>
                  <a:pt x="82808" y="3857057"/>
                </a:cubicBezTo>
                <a:cubicBezTo>
                  <a:pt x="89625" y="3836374"/>
                  <a:pt x="88641" y="3824518"/>
                  <a:pt x="73254" y="3815650"/>
                </a:cubicBezTo>
                <a:cubicBezTo>
                  <a:pt x="107452" y="3718923"/>
                  <a:pt x="64680" y="3772318"/>
                  <a:pt x="67891" y="3696745"/>
                </a:cubicBezTo>
                <a:cubicBezTo>
                  <a:pt x="73347" y="3630391"/>
                  <a:pt x="83288" y="3531379"/>
                  <a:pt x="85894" y="3477814"/>
                </a:cubicBezTo>
                <a:cubicBezTo>
                  <a:pt x="88500" y="3424249"/>
                  <a:pt x="86217" y="3377198"/>
                  <a:pt x="83529" y="3375354"/>
                </a:cubicBezTo>
                <a:cubicBezTo>
                  <a:pt x="83101" y="3339059"/>
                  <a:pt x="90016" y="3285266"/>
                  <a:pt x="86805" y="3235494"/>
                </a:cubicBezTo>
                <a:cubicBezTo>
                  <a:pt x="78762" y="3207446"/>
                  <a:pt x="61419" y="3143345"/>
                  <a:pt x="79332" y="3111896"/>
                </a:cubicBezTo>
                <a:cubicBezTo>
                  <a:pt x="59856" y="3117096"/>
                  <a:pt x="85974" y="3072872"/>
                  <a:pt x="69725" y="3061665"/>
                </a:cubicBezTo>
                <a:cubicBezTo>
                  <a:pt x="56184" y="3054621"/>
                  <a:pt x="60953" y="3039562"/>
                  <a:pt x="58409" y="3026187"/>
                </a:cubicBezTo>
                <a:cubicBezTo>
                  <a:pt x="45869" y="3013333"/>
                  <a:pt x="46112" y="2950064"/>
                  <a:pt x="52868" y="2930097"/>
                </a:cubicBezTo>
                <a:cubicBezTo>
                  <a:pt x="80421" y="2876459"/>
                  <a:pt x="32874" y="2811741"/>
                  <a:pt x="53405" y="2768399"/>
                </a:cubicBezTo>
                <a:cubicBezTo>
                  <a:pt x="54801" y="2755814"/>
                  <a:pt x="53816" y="2744722"/>
                  <a:pt x="51356" y="2734615"/>
                </a:cubicBezTo>
                <a:lnTo>
                  <a:pt x="40996" y="2708116"/>
                </a:lnTo>
                <a:lnTo>
                  <a:pt x="31097" y="2704185"/>
                </a:lnTo>
                <a:lnTo>
                  <a:pt x="28589" y="2686011"/>
                </a:lnTo>
                <a:lnTo>
                  <a:pt x="13795" y="2656504"/>
                </a:lnTo>
                <a:cubicBezTo>
                  <a:pt x="56166" y="2648211"/>
                  <a:pt x="-6214" y="2580540"/>
                  <a:pt x="32108" y="2589493"/>
                </a:cubicBezTo>
                <a:cubicBezTo>
                  <a:pt x="22039" y="2539863"/>
                  <a:pt x="41060" y="2531259"/>
                  <a:pt x="32991" y="2457617"/>
                </a:cubicBezTo>
                <a:cubicBezTo>
                  <a:pt x="45635" y="2365891"/>
                  <a:pt x="40786" y="2284833"/>
                  <a:pt x="39071" y="2210817"/>
                </a:cubicBezTo>
                <a:cubicBezTo>
                  <a:pt x="39941" y="2106412"/>
                  <a:pt x="22396" y="1993081"/>
                  <a:pt x="19663" y="1901521"/>
                </a:cubicBezTo>
                <a:cubicBezTo>
                  <a:pt x="10670" y="1826286"/>
                  <a:pt x="4249" y="1796783"/>
                  <a:pt x="0" y="1700722"/>
                </a:cubicBezTo>
                <a:cubicBezTo>
                  <a:pt x="5587" y="1695223"/>
                  <a:pt x="14814" y="1668682"/>
                  <a:pt x="18023" y="1661610"/>
                </a:cubicBezTo>
                <a:lnTo>
                  <a:pt x="24668" y="1640073"/>
                </a:lnTo>
                <a:lnTo>
                  <a:pt x="23087" y="1637398"/>
                </a:lnTo>
                <a:cubicBezTo>
                  <a:pt x="19812" y="1625364"/>
                  <a:pt x="20811" y="1617807"/>
                  <a:pt x="23692" y="1612248"/>
                </a:cubicBezTo>
                <a:lnTo>
                  <a:pt x="41914" y="1498097"/>
                </a:lnTo>
                <a:lnTo>
                  <a:pt x="40195" y="1497364"/>
                </a:lnTo>
                <a:lnTo>
                  <a:pt x="37070" y="1490042"/>
                </a:lnTo>
                <a:lnTo>
                  <a:pt x="55020" y="1451416"/>
                </a:lnTo>
                <a:cubicBezTo>
                  <a:pt x="73102" y="1417430"/>
                  <a:pt x="80421" y="1313985"/>
                  <a:pt x="91616" y="1281781"/>
                </a:cubicBezTo>
                <a:cubicBezTo>
                  <a:pt x="137974" y="1171345"/>
                  <a:pt x="146547" y="1130634"/>
                  <a:pt x="166980" y="1074754"/>
                </a:cubicBezTo>
                <a:cubicBezTo>
                  <a:pt x="181651" y="1040817"/>
                  <a:pt x="190408" y="1034723"/>
                  <a:pt x="201075" y="1019094"/>
                </a:cubicBezTo>
                <a:cubicBezTo>
                  <a:pt x="207201" y="1005265"/>
                  <a:pt x="260932" y="958184"/>
                  <a:pt x="237042" y="938921"/>
                </a:cubicBezTo>
                <a:cubicBezTo>
                  <a:pt x="287348" y="869297"/>
                  <a:pt x="265291" y="876942"/>
                  <a:pt x="295369" y="815814"/>
                </a:cubicBezTo>
                <a:cubicBezTo>
                  <a:pt x="329951" y="751141"/>
                  <a:pt x="383834" y="609442"/>
                  <a:pt x="411453" y="584070"/>
                </a:cubicBezTo>
                <a:cubicBezTo>
                  <a:pt x="438653" y="530431"/>
                  <a:pt x="423178" y="516020"/>
                  <a:pt x="436475" y="461805"/>
                </a:cubicBezTo>
                <a:cubicBezTo>
                  <a:pt x="454281" y="438996"/>
                  <a:pt x="448264" y="386523"/>
                  <a:pt x="468429" y="360945"/>
                </a:cubicBezTo>
                <a:cubicBezTo>
                  <a:pt x="474686" y="267247"/>
                  <a:pt x="468220" y="285413"/>
                  <a:pt x="470922" y="226335"/>
                </a:cubicBezTo>
                <a:cubicBezTo>
                  <a:pt x="481883" y="180653"/>
                  <a:pt x="495229" y="85724"/>
                  <a:pt x="499717" y="51690"/>
                </a:cubicBezTo>
                <a:cubicBezTo>
                  <a:pt x="482601" y="39734"/>
                  <a:pt x="492651" y="34426"/>
                  <a:pt x="497850" y="22133"/>
                </a:cubicBezTo>
                <a:cubicBezTo>
                  <a:pt x="482148" y="14444"/>
                  <a:pt x="483752" y="7720"/>
                  <a:pt x="487145" y="1037"/>
                </a:cubicBezTo>
                <a:lnTo>
                  <a:pt x="48760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EB7BA5-9CB1-CE9F-4E62-020C06D75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4" y="1562100"/>
            <a:ext cx="3795642" cy="3733800"/>
          </a:xfrm>
        </p:spPr>
        <p:txBody>
          <a:bodyPr>
            <a:normAutofit/>
          </a:bodyPr>
          <a:lstStyle/>
          <a:p>
            <a:pPr algn="ctr"/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ea typeface="+mj-lt"/>
                <a:cs typeface="+mj-lt"/>
              </a:rPr>
              <a:t>Planning et Écarts</a:t>
            </a:r>
            <a:endParaRPr lang="fr-F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099369-D96B-F8AA-4621-C13310660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33425"/>
            <a:ext cx="5135592" cy="53911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20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Planning prévu :</a:t>
            </a:r>
            <a:endParaRPr lang="fr-FR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sz="2000">
                <a:solidFill>
                  <a:schemeClr val="tx1">
                    <a:lumMod val="85000"/>
                    <a:lumOff val="15000"/>
                  </a:schemeClr>
                </a:solidFill>
              </a:rPr>
              <a:t>Diagramme de Gantt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fr-FR" sz="20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Écarts rencontrés :</a:t>
            </a:r>
            <a:endParaRPr lang="fr-FR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sz="2000">
                <a:solidFill>
                  <a:schemeClr val="tx1">
                    <a:lumMod val="85000"/>
                    <a:lumOff val="15000"/>
                  </a:schemeClr>
                </a:solidFill>
              </a:rPr>
              <a:t>Certificat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sz="2000">
                <a:solidFill>
                  <a:schemeClr val="tx1">
                    <a:lumMod val="85000"/>
                    <a:lumOff val="15000"/>
                  </a:schemeClr>
                </a:solidFill>
              </a:rPr>
              <a:t>Serveur web</a:t>
            </a:r>
          </a:p>
          <a:p>
            <a:r>
              <a:rPr lang="fr-FR" sz="2000">
                <a:solidFill>
                  <a:schemeClr val="tx1">
                    <a:lumMod val="85000"/>
                    <a:lumOff val="15000"/>
                  </a:schemeClr>
                </a:solidFill>
              </a:rPr>
              <a:t>DNS</a:t>
            </a: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13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Diagramme de Gantt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9297"/>
            <a:ext cx="2428524" cy="43513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724" y="2718707"/>
            <a:ext cx="8441872" cy="344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4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Historique de la technologie des blocs bleus et des réseaux">
            <a:extLst>
              <a:ext uri="{FF2B5EF4-FFF2-40B4-BE49-F238E27FC236}">
                <a16:creationId xmlns:a16="http://schemas.microsoft.com/office/drawing/2014/main" id="{AB715752-906E-459B-D4F7-EF3B7E2112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r="-2" b="-438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439A85D-3E9E-BECC-4025-1E284AFD6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  <a:ea typeface="+mj-lt"/>
                <a:cs typeface="+mj-lt"/>
              </a:rPr>
              <a:t>Activités et Responsabilités</a:t>
            </a:r>
            <a:endParaRPr lang="fr-FR">
              <a:solidFill>
                <a:srgbClr val="FFFFFF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B706B2-E617-8ADB-68FB-CAD111F32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5" y="557189"/>
            <a:ext cx="5158424" cy="55718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1900" u="sng">
                <a:solidFill>
                  <a:srgbClr val="FFFFFF"/>
                </a:solidFill>
                <a:ea typeface="+mn-lt"/>
                <a:cs typeface="+mn-lt"/>
              </a:rPr>
              <a:t>Étant seul sur le projet, j’ai réalisé l’ensemble des tâches :</a:t>
            </a:r>
            <a:endParaRPr lang="fr-FR" sz="1900" i="1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Création de la VM Debian et configuration réseau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Mise en place du NAT pour accéder à Internet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Installation et configuration d’Apache2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Installation et configuration de vsftpd (FTP)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Configuration de </a:t>
            </a:r>
            <a:r>
              <a:rPr lang="fr-FR" sz="1900" err="1">
                <a:solidFill>
                  <a:srgbClr val="FFFFFF"/>
                </a:solidFill>
                <a:ea typeface="+mn-lt"/>
                <a:cs typeface="+mn-lt"/>
              </a:rPr>
              <a:t>MariaDB</a:t>
            </a:r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 et phpMyAdmin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Configuration du DNS avec Bind9 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Création d’un certificat HTTPS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Activation du site en HTTPS</a:t>
            </a:r>
            <a:endParaRPr lang="fr-FR" sz="1900">
              <a:solidFill>
                <a:srgbClr val="FFFFFF"/>
              </a:solidFill>
            </a:endParaRPr>
          </a:p>
          <a:p>
            <a:r>
              <a:rPr lang="fr-FR" sz="1900">
                <a:solidFill>
                  <a:srgbClr val="FFFFFF"/>
                </a:solidFill>
                <a:ea typeface="+mn-lt"/>
                <a:cs typeface="+mn-lt"/>
              </a:rPr>
              <a:t>Tests depuis un PC externe relié à FAI2</a:t>
            </a:r>
            <a:endParaRPr lang="fr-FR" sz="1900">
              <a:solidFill>
                <a:srgbClr val="FFFFFF"/>
              </a:solidFill>
            </a:endParaRPr>
          </a:p>
          <a:p>
            <a:endParaRPr lang="fr-FR" sz="1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8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D81B0577-3C25-60BD-6FE1-0BD4C94B6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fr-FR" sz="4800">
                <a:solidFill>
                  <a:schemeClr val="bg1"/>
                </a:solidFill>
                <a:ea typeface="+mj-lt"/>
                <a:cs typeface="+mj-lt"/>
              </a:rPr>
              <a:t>Bilan et Améliorations</a:t>
            </a:r>
            <a:endParaRPr lang="fr-FR" sz="4800">
              <a:solidFill>
                <a:schemeClr val="bg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C20500-FE44-7F04-81C0-61533F118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402837"/>
            <a:ext cx="4484536" cy="5778507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fr-FR" sz="1800" b="1">
                <a:solidFill>
                  <a:schemeClr val="tx2"/>
                </a:solidFill>
                <a:ea typeface="+mn-lt"/>
                <a:cs typeface="+mn-lt"/>
              </a:rPr>
              <a:t>Réussites :</a:t>
            </a:r>
            <a:endParaRPr lang="fr-FR" sz="1800">
              <a:solidFill>
                <a:schemeClr val="tx2"/>
              </a:solidFill>
            </a:endParaRPr>
          </a:p>
          <a:p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Tous les services fonctionnent :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 ✔ Web HTTP + HTTPS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 ✔ FTP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 ✔ DNS + résolution 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 ✔ phpMyAdmin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 ✔ NAT opérationnel</a:t>
            </a:r>
            <a:endParaRPr lang="fr-FR" sz="1800">
              <a:solidFill>
                <a:schemeClr val="tx2"/>
              </a:solidFill>
            </a:endParaRPr>
          </a:p>
          <a:p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Accès au site web via :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 → </a:t>
            </a:r>
            <a:r>
              <a:rPr lang="fr-FR" sz="1800" b="1" dirty="0">
                <a:solidFill>
                  <a:schemeClr val="tx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http://172.18.56.61</a:t>
            </a:r>
            <a:r>
              <a:rPr lang="fr-FR" sz="1800" b="1" dirty="0">
                <a:ea typeface="+mn-lt"/>
                <a:cs typeface="+mn-lt"/>
              </a:rPr>
              <a:t/>
            </a:r>
            <a:br>
              <a:rPr lang="fr-FR" sz="1800" b="1" dirty="0">
                <a:ea typeface="+mn-lt"/>
                <a:cs typeface="+mn-lt"/>
              </a:rPr>
            </a:br>
            <a:r>
              <a:rPr lang="fr-FR" sz="1800" b="1">
                <a:solidFill>
                  <a:schemeClr val="tx2"/>
                </a:solidFill>
                <a:ea typeface="+mn-lt"/>
                <a:cs typeface="+mn-lt"/>
              </a:rPr>
              <a:t> → </a:t>
            </a:r>
            <a:r>
              <a:rPr lang="fr-FR" sz="1800" b="1" dirty="0">
                <a:solidFill>
                  <a:schemeClr val="tx2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http://www.cub.com</a:t>
            </a:r>
            <a:r>
              <a:rPr lang="fr-FR" sz="1800" b="1" dirty="0">
                <a:ea typeface="+mn-lt"/>
                <a:cs typeface="+mn-lt"/>
              </a:rPr>
              <a:t/>
            </a:r>
            <a:br>
              <a:rPr lang="fr-FR" sz="1800" b="1" dirty="0">
                <a:ea typeface="+mn-lt"/>
                <a:cs typeface="+mn-lt"/>
              </a:rPr>
            </a:br>
            <a:r>
              <a:rPr lang="fr-FR" sz="1800" b="1">
                <a:solidFill>
                  <a:schemeClr val="tx2"/>
                </a:solidFill>
                <a:ea typeface="+mn-lt"/>
                <a:cs typeface="+mn-lt"/>
              </a:rPr>
              <a:t> → </a:t>
            </a:r>
            <a:r>
              <a:rPr lang="fr-FR" sz="1800" b="1" dirty="0">
                <a:solidFill>
                  <a:schemeClr val="tx2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https://www.cub.com</a:t>
            </a:r>
            <a:r>
              <a:rPr lang="fr-FR" sz="1800">
                <a:solidFill>
                  <a:schemeClr val="tx2"/>
                </a:solidFill>
                <a:ea typeface="+mn-lt"/>
                <a:cs typeface="+mn-lt"/>
              </a:rPr>
              <a:t> après import du certificat</a:t>
            </a:r>
            <a:endParaRPr lang="fr-FR" sz="18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1800" b="1">
                <a:solidFill>
                  <a:schemeClr val="tx2"/>
                </a:solidFill>
                <a:ea typeface="+mn-lt"/>
                <a:cs typeface="+mn-lt"/>
              </a:rPr>
              <a:t>Améliorations possibles :</a:t>
            </a:r>
            <a:endParaRPr lang="fr-FR" sz="1800">
              <a:solidFill>
                <a:schemeClr val="tx2"/>
              </a:solidFill>
            </a:endParaRPr>
          </a:p>
          <a:p>
            <a:r>
              <a:rPr lang="fr-FR" sz="1800">
                <a:solidFill>
                  <a:schemeClr val="tx2"/>
                </a:solidFill>
              </a:rPr>
              <a:t>Gestion du temps</a:t>
            </a:r>
          </a:p>
          <a:p>
            <a:r>
              <a:rPr lang="fr-FR" sz="1800">
                <a:solidFill>
                  <a:schemeClr val="tx2"/>
                </a:solidFill>
              </a:rPr>
              <a:t>Prendre du temps pour le diagramme de Gantt </a:t>
            </a:r>
            <a:endParaRPr lang="fr-FR" sz="1800" dirty="0">
              <a:solidFill>
                <a:schemeClr val="tx2"/>
              </a:solidFill>
            </a:endParaRPr>
          </a:p>
          <a:p>
            <a:r>
              <a:rPr lang="fr-FR" sz="1800">
                <a:solidFill>
                  <a:schemeClr val="tx2"/>
                </a:solidFill>
              </a:rPr>
              <a:t>Faire directement les captures d'écrans après la tâche et ne pas attendre la fin pour faire tout d'un coup</a:t>
            </a:r>
            <a:endParaRPr lang="fr-FR" sz="1800" dirty="0">
              <a:solidFill>
                <a:schemeClr val="tx2"/>
              </a:solidFill>
            </a:endParaRPr>
          </a:p>
          <a:p>
            <a:endParaRPr lang="fr-FR" sz="1800">
              <a:solidFill>
                <a:schemeClr val="tx2"/>
              </a:solidFill>
            </a:endParaRPr>
          </a:p>
          <a:p>
            <a:endParaRPr lang="fr-FR" sz="1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438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5065E9-7171-0AD8-A318-673430CF1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fr-FR" sz="4000">
                <a:solidFill>
                  <a:srgbClr val="FFFFFF"/>
                </a:solidFill>
                <a:ea typeface="+mj-lt"/>
                <a:cs typeface="+mj-lt"/>
              </a:rPr>
              <a:t>Conclusion</a:t>
            </a:r>
            <a:endParaRPr lang="fr-FR" sz="4000">
              <a:solidFill>
                <a:srgbClr val="FFFFFF"/>
              </a:solidFill>
            </a:endParaRPr>
          </a:p>
        </p:txBody>
      </p:sp>
      <p:graphicFrame>
        <p:nvGraphicFramePr>
          <p:cNvPr id="12" name="Espace réservé du contenu 2">
            <a:extLst>
              <a:ext uri="{FF2B5EF4-FFF2-40B4-BE49-F238E27FC236}">
                <a16:creationId xmlns:a16="http://schemas.microsoft.com/office/drawing/2014/main" id="{BCDA313A-2E57-D199-A859-DFCB64830A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40516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77327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434</Words>
  <Application>Microsoft Office PowerPoint</Application>
  <PresentationFormat>Grand écran</PresentationFormat>
  <Paragraphs>76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Thème Office</vt:lpstr>
      <vt:lpstr>Projet : AP Archi Site</vt:lpstr>
      <vt:lpstr>Contexte Professionnel</vt:lpstr>
      <vt:lpstr>Organisation et Moyens</vt:lpstr>
      <vt:lpstr>Méthode de travail</vt:lpstr>
      <vt:lpstr>Planning et Écarts</vt:lpstr>
      <vt:lpstr>Diagramme de Gantt</vt:lpstr>
      <vt:lpstr>Activités et Responsabilités</vt:lpstr>
      <vt:lpstr>Bilan et Améliorations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: AP Archi Site</dc:title>
  <dc:creator/>
  <cp:lastModifiedBy>Houdaifa Mrz</cp:lastModifiedBy>
  <cp:revision>141</cp:revision>
  <dcterms:created xsi:type="dcterms:W3CDTF">2025-11-25T13:14:50Z</dcterms:created>
  <dcterms:modified xsi:type="dcterms:W3CDTF">2025-12-02T10:18:05Z</dcterms:modified>
</cp:coreProperties>
</file>