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BD3B89-F16E-3E73-9EF6-D53A78E5D62D}" v="230" dt="2025-12-21T18:48:25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21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Cybersécurité : le projet de loi de 'résilience' face à la 'massification  de la menace' ? | LCP - Assemblée nationale">
            <a:extLst>
              <a:ext uri="{FF2B5EF4-FFF2-40B4-BE49-F238E27FC236}">
                <a16:creationId xmlns:a16="http://schemas.microsoft.com/office/drawing/2014/main" id="{ED75E065-3F25-5176-9633-909D4C544F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25814" r="24186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Image 3" descr="L'État financera 17 projets de cybersécurité | Les actualités du Freelance">
            <a:extLst>
              <a:ext uri="{FF2B5EF4-FFF2-40B4-BE49-F238E27FC236}">
                <a16:creationId xmlns:a16="http://schemas.microsoft.com/office/drawing/2014/main" id="{6BAAB7D1-6D9F-8885-6145-C5853CBBFA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l="20444" r="20445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91965" y="552807"/>
            <a:ext cx="9801854" cy="27903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PROJET : AP SUPERVIZ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91966" y="3510476"/>
            <a:ext cx="9801854" cy="26142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rgbClr val="FFFFFF"/>
                </a:solidFill>
              </a:rPr>
              <a:t>Groupe :</a:t>
            </a:r>
            <a:r>
              <a:rPr lang="en-US" sz="1800">
                <a:solidFill>
                  <a:srgbClr val="FFFFFF"/>
                </a:solidFill>
              </a:rPr>
              <a:t> N°6</a:t>
            </a:r>
            <a:br>
              <a:rPr lang="en-US" sz="1800">
                <a:solidFill>
                  <a:srgbClr val="FFFFFF"/>
                </a:solidFill>
              </a:rPr>
            </a:b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1800" b="1">
                <a:solidFill>
                  <a:srgbClr val="FFFFFF"/>
                </a:solidFill>
              </a:rPr>
              <a:t>Chef de projet :</a:t>
            </a:r>
            <a:r>
              <a:rPr lang="en-US" sz="1800">
                <a:solidFill>
                  <a:srgbClr val="FFFFFF"/>
                </a:solidFill>
              </a:rPr>
              <a:t> Houdaifa Marzougui</a:t>
            </a:r>
            <a:br>
              <a:rPr lang="en-US" sz="1800">
                <a:solidFill>
                  <a:srgbClr val="FFFFFF"/>
                </a:solidFill>
              </a:rPr>
            </a:b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1800" b="1">
                <a:solidFill>
                  <a:srgbClr val="FFFFFF"/>
                </a:solidFill>
              </a:rPr>
              <a:t>Formation :</a:t>
            </a:r>
            <a:r>
              <a:rPr lang="en-US" sz="1800">
                <a:solidFill>
                  <a:srgbClr val="FFFFFF"/>
                </a:solidFill>
              </a:rPr>
              <a:t> BTS SIO – Option SISR</a:t>
            </a:r>
            <a:br>
              <a:rPr lang="en-US" sz="1800">
                <a:solidFill>
                  <a:srgbClr val="FFFFFF"/>
                </a:solidFill>
              </a:rPr>
            </a:b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1800" b="1">
                <a:solidFill>
                  <a:srgbClr val="FFFFFF"/>
                </a:solidFill>
              </a:rPr>
              <a:t>Durée prévisionnelle :</a:t>
            </a:r>
            <a:r>
              <a:rPr lang="en-US" sz="1800">
                <a:solidFill>
                  <a:srgbClr val="FFFFFF"/>
                </a:solidFill>
              </a:rPr>
              <a:t> 17h30</a:t>
            </a:r>
            <a:br>
              <a:rPr lang="en-US" sz="1800">
                <a:solidFill>
                  <a:srgbClr val="FFFFFF"/>
                </a:solidFill>
              </a:rPr>
            </a:b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1800" b="1">
                <a:solidFill>
                  <a:srgbClr val="FFFFFF"/>
                </a:solidFill>
              </a:rPr>
              <a:t>Durée réelle :</a:t>
            </a:r>
            <a:r>
              <a:rPr lang="en-US" sz="1800">
                <a:solidFill>
                  <a:srgbClr val="FFFFFF"/>
                </a:solidFill>
              </a:rPr>
              <a:t> 24h15</a:t>
            </a: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7646CD-0ACC-89F8-57AA-CAB16FB1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r-FR" sz="5400" u="sng">
                <a:ea typeface="+mj-lt"/>
                <a:cs typeface="+mj-lt"/>
              </a:rPr>
              <a:t>Sommaire</a:t>
            </a:r>
            <a:endParaRPr lang="fr-FR" sz="5400" u="sng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E67414-AC92-B38B-88EE-AE90D7097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r-FR" sz="1500">
                <a:ea typeface="+mn-lt"/>
                <a:cs typeface="+mn-lt"/>
              </a:rPr>
              <a:t>Contexte professionnel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Objectifs du projet</a:t>
            </a:r>
            <a:endParaRPr lang="fr-FR" sz="1500"/>
          </a:p>
          <a:p>
            <a:r>
              <a:rPr lang="fr-FR" sz="1500" dirty="0">
                <a:ea typeface="+mn-lt"/>
                <a:cs typeface="+mn-lt"/>
              </a:rPr>
              <a:t>Sch</a:t>
            </a:r>
            <a:r>
              <a:rPr lang="fr-FR" sz="1500">
                <a:ea typeface="+mn-lt"/>
                <a:cs typeface="+mn-lt"/>
              </a:rPr>
              <a:t>éma réseau</a:t>
            </a:r>
            <a:endParaRPr lang="fr-FR" sz="1500" dirty="0">
              <a:ea typeface="+mn-lt"/>
              <a:cs typeface="+mn-lt"/>
            </a:endParaRPr>
          </a:p>
          <a:p>
            <a:r>
              <a:rPr lang="fr-FR" sz="1500">
                <a:ea typeface="+mn-lt"/>
                <a:cs typeface="+mn-lt"/>
              </a:rPr>
              <a:t>Organisation et moyens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Méthode de travail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Éléments supervisés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Planning et écarts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Activités et responsabilités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Résultats obtenus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Améliorations techniques possibles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Conclusion</a:t>
            </a:r>
            <a:endParaRPr lang="fr-FR" sz="1500"/>
          </a:p>
          <a:p>
            <a:endParaRPr lang="fr-FR" sz="1500"/>
          </a:p>
        </p:txBody>
      </p:sp>
      <p:pic>
        <p:nvPicPr>
          <p:cNvPr id="4" name="Image 3" descr="Icône de Sommaire Generic Detailed Outline | Freepik">
            <a:extLst>
              <a:ext uri="{FF2B5EF4-FFF2-40B4-BE49-F238E27FC236}">
                <a16:creationId xmlns:a16="http://schemas.microsoft.com/office/drawing/2014/main" id="{B9B8A7C3-49E9-27A4-D8B8-875B67320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699516"/>
            <a:ext cx="5458968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2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F7341F-0CA1-807A-9CE3-783D327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5400" u="sng">
                <a:ea typeface="+mj-lt"/>
                <a:cs typeface="+mj-lt"/>
              </a:rPr>
              <a:t>Contexte professionnel</a:t>
            </a:r>
            <a:endParaRPr lang="fr-FR" sz="5400" u="sng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5F251A-A526-4968-FD05-7B706DA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Dans le cadre de l’AP </a:t>
            </a:r>
            <a:r>
              <a:rPr lang="fr-FR" sz="1500" b="1">
                <a:ea typeface="+mn-lt"/>
                <a:cs typeface="+mn-lt"/>
              </a:rPr>
              <a:t>SUPERVIZ</a:t>
            </a:r>
            <a:r>
              <a:rPr lang="fr-FR" sz="1500">
                <a:ea typeface="+mn-lt"/>
                <a:cs typeface="+mn-lt"/>
              </a:rPr>
              <a:t>, l’objectif était de mettre en place une </a:t>
            </a:r>
            <a:r>
              <a:rPr lang="fr-FR" sz="1500" b="1">
                <a:ea typeface="+mn-lt"/>
                <a:cs typeface="+mn-lt"/>
              </a:rPr>
              <a:t>solution de supervision centralisée</a:t>
            </a:r>
            <a:r>
              <a:rPr lang="fr-FR" sz="1500">
                <a:ea typeface="+mn-lt"/>
                <a:cs typeface="+mn-lt"/>
              </a:rPr>
              <a:t> afin de surveiller l’état et la disponibilité des équipements réseau et des serveurs d’une infrastructure d’entreprise.</a:t>
            </a:r>
            <a:endParaRPr lang="fr-FR" sz="1500"/>
          </a:p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La supervision devait permettre :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d’anticiper les pannes,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de détecter rapidement les incidents,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et d’alerter automatiquement les techniciens en cas de problème critique.</a:t>
            </a:r>
            <a:endParaRPr lang="fr-FR" sz="1500"/>
          </a:p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L’outil retenu pour ce projet est </a:t>
            </a:r>
            <a:r>
              <a:rPr lang="fr-FR" sz="1500" b="1">
                <a:ea typeface="+mn-lt"/>
                <a:cs typeface="+mn-lt"/>
              </a:rPr>
              <a:t>Zabbix</a:t>
            </a:r>
            <a:r>
              <a:rPr lang="fr-FR" sz="1500">
                <a:ea typeface="+mn-lt"/>
                <a:cs typeface="+mn-lt"/>
              </a:rPr>
              <a:t>, déployé dans une maquette réseau complète.</a:t>
            </a:r>
            <a:endParaRPr lang="fr-FR" sz="1500"/>
          </a:p>
          <a:p>
            <a:endParaRPr lang="fr-FR" sz="1500"/>
          </a:p>
        </p:txBody>
      </p:sp>
      <p:pic>
        <p:nvPicPr>
          <p:cNvPr id="4" name="Image 3" descr="Les effets de contexte dans la réalisation d'un questionnaire – Drag'n  Survey">
            <a:extLst>
              <a:ext uri="{FF2B5EF4-FFF2-40B4-BE49-F238E27FC236}">
                <a16:creationId xmlns:a16="http://schemas.microsoft.com/office/drawing/2014/main" id="{06458F0B-1A64-7F45-F054-415BF8AA65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62" r="8725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0193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769F6-DC69-457E-4B55-A4792B664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fr-FR" sz="3600" u="sng">
                <a:ea typeface="+mj-lt"/>
                <a:cs typeface="+mj-lt"/>
              </a:rPr>
              <a:t>Objectifs du projet</a:t>
            </a:r>
            <a:endParaRPr lang="fr-FR" sz="3600" u="sng"/>
          </a:p>
        </p:txBody>
      </p:sp>
      <p:pic>
        <p:nvPicPr>
          <p:cNvPr id="4" name="Image 3" descr="Objectifs ISO 9001 : définir le SMQ">
            <a:extLst>
              <a:ext uri="{FF2B5EF4-FFF2-40B4-BE49-F238E27FC236}">
                <a16:creationId xmlns:a16="http://schemas.microsoft.com/office/drawing/2014/main" id="{4AF8D6E9-0CCE-62BA-B0D2-72F638F12D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9" b="22264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2BD054-AF34-8C4A-705F-600D80BBF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Les objectifs principaux de cet AP étaient :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Installer et configurer un serveur de supervision Zabbix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Superviser des </a:t>
            </a:r>
            <a:r>
              <a:rPr lang="fr-FR" sz="1500" b="1">
                <a:ea typeface="+mn-lt"/>
                <a:cs typeface="+mn-lt"/>
              </a:rPr>
              <a:t>serveurs Windows, Linux et des équipements réseau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Mettre en place une supervision </a:t>
            </a:r>
            <a:r>
              <a:rPr lang="fr-FR" sz="1500" b="1">
                <a:ea typeface="+mn-lt"/>
                <a:cs typeface="+mn-lt"/>
              </a:rPr>
              <a:t>sécurisée</a:t>
            </a:r>
            <a:r>
              <a:rPr lang="fr-FR" sz="1500">
                <a:ea typeface="+mn-lt"/>
                <a:cs typeface="+mn-lt"/>
              </a:rPr>
              <a:t> (SNMPv3, agents Zabbix)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Configurer des </a:t>
            </a:r>
            <a:r>
              <a:rPr lang="fr-FR" sz="1500" b="1">
                <a:ea typeface="+mn-lt"/>
                <a:cs typeface="+mn-lt"/>
              </a:rPr>
              <a:t>alertes e-mail en cas de seuil critique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Créer une </a:t>
            </a:r>
            <a:r>
              <a:rPr lang="fr-FR" sz="1500" b="1">
                <a:ea typeface="+mn-lt"/>
                <a:cs typeface="+mn-lt"/>
              </a:rPr>
              <a:t>carte globale</a:t>
            </a:r>
            <a:r>
              <a:rPr lang="fr-FR" sz="1500">
                <a:ea typeface="+mn-lt"/>
                <a:cs typeface="+mn-lt"/>
              </a:rPr>
              <a:t> représentant l’infrastructure supervisée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Tester le bon fonctionnement de l’ensemble des éléments</a:t>
            </a:r>
            <a:endParaRPr lang="fr-FR" sz="1500"/>
          </a:p>
          <a:p>
            <a:endParaRPr lang="fr-FR" sz="1500"/>
          </a:p>
        </p:txBody>
      </p:sp>
    </p:spTree>
    <p:extLst>
      <p:ext uri="{BB962C8B-B14F-4D97-AF65-F5344CB8AC3E}">
        <p14:creationId xmlns:p14="http://schemas.microsoft.com/office/powerpoint/2010/main" val="295844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9AA5F9-DA4F-D3B1-3783-9E94A75A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Schéma</a:t>
            </a:r>
            <a:r>
              <a:rPr lang="en-US" sz="4000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réseau</a:t>
            </a:r>
          </a:p>
        </p:txBody>
      </p:sp>
      <p:pic>
        <p:nvPicPr>
          <p:cNvPr id="4" name="Espace réservé du contenu 3" descr="Une image contenant texte, diagramm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C3F4A6EF-2D91-D847-744B-B6DDB755E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353" y="1966293"/>
            <a:ext cx="11271293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4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9AFE40-FC6D-E8B7-D3B2-700BA0D19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FR" sz="5000" u="sng">
                <a:ea typeface="+mj-lt"/>
                <a:cs typeface="+mj-lt"/>
              </a:rPr>
              <a:t>Organisation</a:t>
            </a:r>
            <a:r>
              <a:rPr lang="fr-FR" sz="5000" dirty="0">
                <a:ea typeface="+mj-lt"/>
                <a:cs typeface="+mj-lt"/>
              </a:rPr>
              <a:t> </a:t>
            </a:r>
            <a:endParaRPr lang="fr-FR" sz="50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D8CCF5-DF1B-3850-0C99-F22074BCB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Dans le cadre de ce projet, j’ai assuré seul le rôle de </a:t>
            </a:r>
            <a:r>
              <a:rPr lang="fr-FR" sz="1500" b="1">
                <a:ea typeface="+mn-lt"/>
                <a:cs typeface="+mn-lt"/>
              </a:rPr>
              <a:t>chef de projet</a:t>
            </a:r>
            <a:r>
              <a:rPr lang="fr-FR" sz="1500">
                <a:ea typeface="+mn-lt"/>
                <a:cs typeface="+mn-lt"/>
              </a:rPr>
              <a:t>.</a:t>
            </a:r>
            <a:br>
              <a:rPr lang="fr-FR" sz="1500">
                <a:ea typeface="+mn-lt"/>
                <a:cs typeface="+mn-lt"/>
              </a:rPr>
            </a:br>
            <a:r>
              <a:rPr lang="fr-FR" sz="1500">
                <a:ea typeface="+mn-lt"/>
                <a:cs typeface="+mn-lt"/>
              </a:rPr>
              <a:t> J’étais donc responsable de l’ensemble des étapes :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analyse du besoin,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planification,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installation et configuration technique,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suivi de l’avancement,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tests,</a:t>
            </a:r>
            <a:endParaRPr lang="fr-FR" sz="1500"/>
          </a:p>
          <a:p>
            <a:r>
              <a:rPr lang="fr-FR" sz="1500">
                <a:ea typeface="+mn-lt"/>
                <a:cs typeface="+mn-lt"/>
              </a:rPr>
              <a:t>et documentation finale.</a:t>
            </a:r>
            <a:endParaRPr lang="fr-FR" sz="1500"/>
          </a:p>
          <a:p>
            <a:endParaRPr lang="fr-FR" sz="1500"/>
          </a:p>
        </p:txBody>
      </p:sp>
      <p:pic>
        <p:nvPicPr>
          <p:cNvPr id="4" name="Image 3" descr="Réussir implique de développer une organisation du travail plus efficace et  plus rapidement que la concurrence - IT SOCIAL">
            <a:extLst>
              <a:ext uri="{FF2B5EF4-FFF2-40B4-BE49-F238E27FC236}">
                <a16:creationId xmlns:a16="http://schemas.microsoft.com/office/drawing/2014/main" id="{A2A8F761-206B-BBC8-2FCC-822FBD97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978179"/>
            <a:ext cx="6903720" cy="490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9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9FA7AB-175E-137F-28E9-6CF69B8CE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anchor="b">
            <a:normAutofit/>
          </a:bodyPr>
          <a:lstStyle/>
          <a:p>
            <a:r>
              <a:rPr lang="fr-FR" sz="3600" u="sng">
                <a:solidFill>
                  <a:srgbClr val="FFFFFF"/>
                </a:solidFill>
                <a:ea typeface="+mj-lt"/>
                <a:cs typeface="+mj-lt"/>
              </a:rPr>
              <a:t>Moyens techniques et organisationnels</a:t>
            </a:r>
            <a:endParaRPr lang="fr-FR" sz="3600" u="sng">
              <a:solidFill>
                <a:srgbClr val="FFFFFF"/>
              </a:solidFill>
            </a:endParaRPr>
          </a:p>
        </p:txBody>
      </p:sp>
      <p:pic>
        <p:nvPicPr>
          <p:cNvPr id="9" name="Image 8" descr="Routeur à services intégrés, série 2911A de Cisco - Cisco">
            <a:extLst>
              <a:ext uri="{FF2B5EF4-FFF2-40B4-BE49-F238E27FC236}">
                <a16:creationId xmlns:a16="http://schemas.microsoft.com/office/drawing/2014/main" id="{1062AD42-9BEB-E4D0-F4B6-DF14DFE0F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080" y="815337"/>
            <a:ext cx="3211039" cy="875008"/>
          </a:xfrm>
          <a:prstGeom prst="rect">
            <a:avLst/>
          </a:prstGeom>
        </p:spPr>
      </p:pic>
      <p:pic>
        <p:nvPicPr>
          <p:cNvPr id="4" name="Image 3" descr="Hyperviseur - SyselCloud">
            <a:extLst>
              <a:ext uri="{FF2B5EF4-FFF2-40B4-BE49-F238E27FC236}">
                <a16:creationId xmlns:a16="http://schemas.microsoft.com/office/drawing/2014/main" id="{1D86DA06-D93B-97CC-9BF7-45F3EB7E9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261" y="5534324"/>
            <a:ext cx="1633884" cy="525007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CF2AF3-51A3-8A0F-6AE0-F7687BDD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56" y="2474260"/>
            <a:ext cx="3607930" cy="36771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Pour mener à bien l’AP SUPERVIZ, plusieurs moyens ont été utilisés :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Hyper-V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pour l’hébergement des machines virtuelles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Serveurs Windows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(AD/DNS, Hyper-V, Hyper-V DMZ)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Serveurs Linux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(NAS, Proxy, Web/BDD/FTPS)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Équipements réseau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(switchs et routeurs Cisco, équipement Zyxel)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Zabbix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comme solution de supervision</a:t>
            </a:r>
            <a:endParaRPr lang="fr-FR" sz="1400">
              <a:solidFill>
                <a:srgbClr val="FFFFFF"/>
              </a:solidFill>
            </a:endParaRPr>
          </a:p>
          <a:p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SNMPv3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et </a:t>
            </a:r>
            <a:r>
              <a:rPr lang="fr-FR" sz="1400" b="1">
                <a:solidFill>
                  <a:srgbClr val="FFFFFF"/>
                </a:solidFill>
                <a:ea typeface="+mn-lt"/>
                <a:cs typeface="+mn-lt"/>
              </a:rPr>
              <a:t>Zabbix Agent</a:t>
            </a:r>
            <a:r>
              <a:rPr lang="fr-FR" sz="1400">
                <a:solidFill>
                  <a:srgbClr val="FFFFFF"/>
                </a:solidFill>
                <a:ea typeface="+mn-lt"/>
                <a:cs typeface="+mn-lt"/>
              </a:rPr>
              <a:t> pour une supervision sécurisée</a:t>
            </a:r>
            <a:endParaRPr lang="fr-FR" sz="1400">
              <a:solidFill>
                <a:srgbClr val="FFFFFF"/>
              </a:solidFill>
            </a:endParaRPr>
          </a:p>
          <a:p>
            <a:endParaRPr lang="fr-FR" sz="1400">
              <a:solidFill>
                <a:srgbClr val="FFFFFF"/>
              </a:solidFill>
            </a:endParaRPr>
          </a:p>
        </p:txBody>
      </p:sp>
      <p:pic>
        <p:nvPicPr>
          <p:cNvPr id="7" name="Image 6" descr="Commutateurs Cisco Catalyst série 2960 - Cisco">
            <a:extLst>
              <a:ext uri="{FF2B5EF4-FFF2-40B4-BE49-F238E27FC236}">
                <a16:creationId xmlns:a16="http://schemas.microsoft.com/office/drawing/2014/main" id="{25605668-7713-6ABD-2155-8B5C6F7B9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081" y="1892102"/>
            <a:ext cx="3219976" cy="877443"/>
          </a:xfrm>
          <a:prstGeom prst="rect">
            <a:avLst/>
          </a:prstGeom>
        </p:spPr>
      </p:pic>
      <p:pic>
        <p:nvPicPr>
          <p:cNvPr id="6" name="Image 5" descr="Administration serveurs Linux | DATA³">
            <a:extLst>
              <a:ext uri="{FF2B5EF4-FFF2-40B4-BE49-F238E27FC236}">
                <a16:creationId xmlns:a16="http://schemas.microsoft.com/office/drawing/2014/main" id="{BADDFEB9-DCCC-97E3-66AF-98AE27E45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637" y="5086909"/>
            <a:ext cx="2404516" cy="1424271"/>
          </a:xfrm>
          <a:prstGeom prst="rect">
            <a:avLst/>
          </a:prstGeom>
        </p:spPr>
      </p:pic>
      <p:pic>
        <p:nvPicPr>
          <p:cNvPr id="8" name="Image 7" descr="Cisco 3650 Catalyst 24-Port Layer 3 Stackable Gigabit Switch w/ 4x SFP  Uplinks (IP Services) WS-C3650-24TS-E | Paykobo.com">
            <a:extLst>
              <a:ext uri="{FF2B5EF4-FFF2-40B4-BE49-F238E27FC236}">
                <a16:creationId xmlns:a16="http://schemas.microsoft.com/office/drawing/2014/main" id="{8CA3F327-095B-3839-40FA-72852F731D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486" y="3031189"/>
            <a:ext cx="3211571" cy="995587"/>
          </a:xfrm>
          <a:prstGeom prst="rect">
            <a:avLst/>
          </a:prstGeom>
        </p:spPr>
      </p:pic>
      <p:pic>
        <p:nvPicPr>
          <p:cNvPr id="5" name="Image 4" descr="Sauvegarde de serveur Windows Informatique">
            <a:extLst>
              <a:ext uri="{FF2B5EF4-FFF2-40B4-BE49-F238E27FC236}">
                <a16:creationId xmlns:a16="http://schemas.microsoft.com/office/drawing/2014/main" id="{79922C58-37CC-1912-6521-9D9E3EA507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0107" y="5019487"/>
            <a:ext cx="1575955" cy="1564749"/>
          </a:xfrm>
          <a:prstGeom prst="rect">
            <a:avLst/>
          </a:prstGeom>
        </p:spPr>
      </p:pic>
      <p:pic>
        <p:nvPicPr>
          <p:cNvPr id="12" name="Image 11" descr="SNMPv3: M2M protocol SNMP with improved security and privacy">
            <a:extLst>
              <a:ext uri="{FF2B5EF4-FFF2-40B4-BE49-F238E27FC236}">
                <a16:creationId xmlns:a16="http://schemas.microsoft.com/office/drawing/2014/main" id="{D1D0EA60-DB6D-A464-7911-D26C290AE8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8223" y="1980920"/>
            <a:ext cx="1387289" cy="991161"/>
          </a:xfrm>
          <a:prstGeom prst="rect">
            <a:avLst/>
          </a:prstGeom>
        </p:spPr>
      </p:pic>
      <p:pic>
        <p:nvPicPr>
          <p:cNvPr id="13" name="Image 12" descr="Zabbix | Riga">
            <a:extLst>
              <a:ext uri="{FF2B5EF4-FFF2-40B4-BE49-F238E27FC236}">
                <a16:creationId xmlns:a16="http://schemas.microsoft.com/office/drawing/2014/main" id="{CF67DBDA-09EB-0DC5-AFF7-CC0FD93BB5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4475" y="1612526"/>
            <a:ext cx="2371166" cy="181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41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068B58-6F94-4AFF-A8A7-18573884D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5B028C-7535-45E5-9D2C-32C50D0E0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E0C3157-D8D2-4F29-98BB-A008E5CF9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6" y="900622"/>
            <a:ext cx="4997189" cy="1893524"/>
          </a:xfrm>
        </p:spPr>
        <p:txBody>
          <a:bodyPr anchor="b">
            <a:normAutofit/>
          </a:bodyPr>
          <a:lstStyle/>
          <a:p>
            <a:r>
              <a:rPr lang="fr-FR" sz="4800" u="sng">
                <a:ea typeface="+mj-lt"/>
                <a:cs typeface="+mj-lt"/>
              </a:rPr>
              <a:t>Outils de gestion de projet</a:t>
            </a:r>
            <a:endParaRPr lang="fr-FR" sz="4800" u="sng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E2CBBE-588C-A317-DCD4-5F46558F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6" y="2965593"/>
            <a:ext cx="4997189" cy="29415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FR" sz="1500" b="1">
                <a:ea typeface="+mn-lt"/>
                <a:cs typeface="+mn-lt"/>
              </a:rPr>
              <a:t>Diagramme de Gantt</a:t>
            </a:r>
            <a:br>
              <a:rPr lang="fr-FR" sz="1500" b="1">
                <a:ea typeface="+mn-lt"/>
                <a:cs typeface="+mn-lt"/>
              </a:rPr>
            </a:br>
            <a:r>
              <a:rPr lang="fr-FR" sz="1500" b="1">
                <a:ea typeface="+mn-lt"/>
                <a:cs typeface="+mn-lt"/>
              </a:rPr>
              <a:t> Le diagramme de Gantt a été utilisé afin de planifier les différentes phases du projet</a:t>
            </a:r>
            <a:r>
              <a:rPr lang="fr-FR" sz="1500">
                <a:ea typeface="+mn-lt"/>
                <a:cs typeface="+mn-lt"/>
              </a:rPr>
              <a:t>, estimer les durées prévisionnelles et comparer le temps prévu au temps réellement passé.</a:t>
            </a:r>
            <a:br>
              <a:rPr lang="fr-FR" sz="1500">
                <a:ea typeface="+mn-lt"/>
                <a:cs typeface="+mn-lt"/>
              </a:rPr>
            </a:br>
            <a:r>
              <a:rPr lang="fr-FR" sz="1500">
                <a:ea typeface="+mn-lt"/>
                <a:cs typeface="+mn-lt"/>
              </a:rPr>
              <a:t> Il a permis d’identifier clairement les </a:t>
            </a:r>
            <a:r>
              <a:rPr lang="fr-FR" sz="1500" b="1">
                <a:ea typeface="+mn-lt"/>
                <a:cs typeface="+mn-lt"/>
              </a:rPr>
              <a:t>écarts de planning</a:t>
            </a:r>
            <a:r>
              <a:rPr lang="fr-FR" sz="1500">
                <a:ea typeface="+mn-lt"/>
                <a:cs typeface="+mn-lt"/>
              </a:rPr>
              <a:t> et d’en analyser les causes.</a:t>
            </a:r>
            <a:endParaRPr lang="fr-FR" sz="1500"/>
          </a:p>
          <a:p>
            <a:r>
              <a:rPr lang="fr-FR" sz="1500" b="1">
                <a:ea typeface="+mn-lt"/>
                <a:cs typeface="+mn-lt"/>
              </a:rPr>
              <a:t>Trello</a:t>
            </a:r>
            <a:br>
              <a:rPr lang="fr-FR" sz="1500" b="1">
                <a:ea typeface="+mn-lt"/>
                <a:cs typeface="+mn-lt"/>
              </a:rPr>
            </a:br>
            <a:r>
              <a:rPr lang="fr-FR" sz="1500" b="1">
                <a:ea typeface="+mn-lt"/>
                <a:cs typeface="+mn-lt"/>
              </a:rPr>
              <a:t>Trello a servi d’outil de suivi des tâches</a:t>
            </a:r>
            <a:r>
              <a:rPr lang="fr-FR" sz="150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fr-FR" sz="1500">
                <a:ea typeface="+mn-lt"/>
                <a:cs typeface="+mn-lt"/>
              </a:rPr>
              <a:t>Chaque étape du projet a été découpée en actions (à faire, en cours, terminé), ce qui a facilité l’organisation du travail, le suivi de l’avancement et la priorisation des tâches.</a:t>
            </a:r>
            <a:endParaRPr lang="fr-FR" sz="1500"/>
          </a:p>
          <a:p>
            <a:endParaRPr lang="fr-FR" sz="1500"/>
          </a:p>
        </p:txBody>
      </p:sp>
      <p:pic>
        <p:nvPicPr>
          <p:cNvPr id="4" name="Image 3" descr="Trello : Mon avis sur cet outil Kanban pour la gestion de projets">
            <a:extLst>
              <a:ext uri="{FF2B5EF4-FFF2-40B4-BE49-F238E27FC236}">
                <a16:creationId xmlns:a16="http://schemas.microsoft.com/office/drawing/2014/main" id="{3AFA2F21-9391-AF4A-D39E-A0EC288CB0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" r="-4" b="58"/>
          <a:stretch>
            <a:fillRect/>
          </a:stretch>
        </p:blipFill>
        <p:spPr>
          <a:xfrm>
            <a:off x="6575741" y="895610"/>
            <a:ext cx="4890576" cy="2443150"/>
          </a:xfrm>
          <a:prstGeom prst="rect">
            <a:avLst/>
          </a:prstGeom>
        </p:spPr>
      </p:pic>
      <p:pic>
        <p:nvPicPr>
          <p:cNvPr id="5" name="Image 4" descr="GANTT Project - ASL CONSEIL">
            <a:extLst>
              <a:ext uri="{FF2B5EF4-FFF2-40B4-BE49-F238E27FC236}">
                <a16:creationId xmlns:a16="http://schemas.microsoft.com/office/drawing/2014/main" id="{097CF377-26C1-9881-6CD6-623C0FDA7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79" r="2" b="18571"/>
          <a:stretch>
            <a:fillRect/>
          </a:stretch>
        </p:blipFill>
        <p:spPr>
          <a:xfrm>
            <a:off x="6575741" y="3504974"/>
            <a:ext cx="4890576" cy="24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99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C398F4-06EE-C938-5508-38C1A0AA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 u="sng">
                <a:ea typeface="+mj-lt"/>
                <a:cs typeface="+mj-lt"/>
              </a:rPr>
              <a:t>Méthode de travail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B26ED3-4CF9-464D-5662-8FCEE5603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900">
                <a:ea typeface="+mn-lt"/>
                <a:cs typeface="+mn-lt"/>
              </a:rPr>
              <a:t>Pour mener le projet efficacement, j’ai adopté une méthode structurée :</a:t>
            </a:r>
            <a:endParaRPr lang="fr-FR" sz="1900"/>
          </a:p>
          <a:p>
            <a:r>
              <a:rPr lang="fr-FR" sz="1900">
                <a:ea typeface="+mn-lt"/>
                <a:cs typeface="+mn-lt"/>
              </a:rPr>
              <a:t>Découpage du projet par grandes étapes</a:t>
            </a:r>
            <a:endParaRPr lang="fr-FR" sz="1900"/>
          </a:p>
          <a:p>
            <a:r>
              <a:rPr lang="fr-FR" sz="1900">
                <a:ea typeface="+mn-lt"/>
                <a:cs typeface="+mn-lt"/>
              </a:rPr>
              <a:t>Utilisation d’un </a:t>
            </a:r>
            <a:r>
              <a:rPr lang="fr-FR" sz="1900" b="1">
                <a:ea typeface="+mn-lt"/>
                <a:cs typeface="+mn-lt"/>
              </a:rPr>
              <a:t>diagramme de Gantt</a:t>
            </a:r>
            <a:r>
              <a:rPr lang="fr-FR" sz="1900">
                <a:ea typeface="+mn-lt"/>
                <a:cs typeface="+mn-lt"/>
              </a:rPr>
              <a:t> pour planifier le temps</a:t>
            </a:r>
            <a:endParaRPr lang="fr-FR" sz="1900"/>
          </a:p>
          <a:p>
            <a:r>
              <a:rPr lang="fr-FR" sz="1900">
                <a:ea typeface="+mn-lt"/>
                <a:cs typeface="+mn-lt"/>
              </a:rPr>
              <a:t>Configuration progressive des serveurs puis des équipements</a:t>
            </a:r>
            <a:endParaRPr lang="fr-FR" sz="1900"/>
          </a:p>
          <a:p>
            <a:r>
              <a:rPr lang="fr-FR" sz="1900">
                <a:ea typeface="+mn-lt"/>
                <a:cs typeface="+mn-lt"/>
              </a:rPr>
              <a:t>Validation de chaque élément avant de passer au suivant</a:t>
            </a:r>
            <a:endParaRPr lang="fr-FR" sz="1900"/>
          </a:p>
          <a:p>
            <a:r>
              <a:rPr lang="fr-FR" sz="1900">
                <a:ea typeface="+mn-lt"/>
                <a:cs typeface="+mn-lt"/>
              </a:rPr>
              <a:t>Centralisation des informations dans une documentation technique</a:t>
            </a:r>
            <a:endParaRPr lang="fr-FR" sz="1900"/>
          </a:p>
          <a:p>
            <a:pPr marL="0" indent="0">
              <a:buNone/>
            </a:pPr>
            <a:r>
              <a:rPr lang="fr-FR" sz="1900">
                <a:ea typeface="+mn-lt"/>
                <a:cs typeface="+mn-lt"/>
              </a:rPr>
              <a:t>Cette méthode m’a permis d’assurer une supervision fonctionnelle et cohérente.</a:t>
            </a:r>
            <a:endParaRPr lang="fr-FR" sz="1900"/>
          </a:p>
          <a:p>
            <a:endParaRPr lang="fr-FR" sz="1900"/>
          </a:p>
        </p:txBody>
      </p:sp>
      <p:pic>
        <p:nvPicPr>
          <p:cNvPr id="4" name="Image 3" descr="Quelle méthode de projet pour votre transformation ? - Daf-Mag.fr">
            <a:extLst>
              <a:ext uri="{FF2B5EF4-FFF2-40B4-BE49-F238E27FC236}">
                <a16:creationId xmlns:a16="http://schemas.microsoft.com/office/drawing/2014/main" id="{28F5CA36-B81A-1052-8ED4-501668E911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56" r="16429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15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662F0F-5DC4-ECC1-74F0-EDA0DDB3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56345"/>
            <a:ext cx="3179929" cy="3556097"/>
          </a:xfrm>
        </p:spPr>
        <p:txBody>
          <a:bodyPr anchor="b">
            <a:normAutofit/>
          </a:bodyPr>
          <a:lstStyle/>
          <a:p>
            <a:pPr algn="r"/>
            <a:r>
              <a:rPr lang="fr-FR" sz="4000" u="sng">
                <a:solidFill>
                  <a:srgbClr val="FFFFFF"/>
                </a:solidFill>
                <a:ea typeface="+mj-lt"/>
                <a:cs typeface="+mj-lt"/>
              </a:rPr>
              <a:t>Éléments supervisés</a:t>
            </a:r>
            <a:endParaRPr lang="fr-FR" sz="4000" u="sng">
              <a:solidFill>
                <a:srgbClr val="FFFFF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23A292-0BD7-3303-BB2C-74865401A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824" y="511389"/>
            <a:ext cx="3261815" cy="58484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400" u="sng"/>
              <a:t>Serveurs supervisés :</a:t>
            </a:r>
          </a:p>
          <a:p>
            <a:r>
              <a:rPr lang="fr-FR" sz="1400">
                <a:ea typeface="+mn-lt"/>
                <a:cs typeface="+mn-lt"/>
              </a:rPr>
              <a:t>Serveur AD/DNS (Windows – Agent Zabbix)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Serveur Hyper-V (Windows – Agent Zabbix)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Serveur Hyper-V DMZ (Windows – Agent Zabbix)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Serveur NAS (Linux – SNMP)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Serveur Proxy (Linux – Agent Zabbix)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Serveur Web / BDD / FTPS (Linux – Agent Zabbix)</a:t>
            </a:r>
            <a:endParaRPr lang="fr-FR" sz="1400"/>
          </a:p>
          <a:p>
            <a:pPr marL="0" indent="0">
              <a:buNone/>
            </a:pPr>
            <a:r>
              <a:rPr lang="fr-FR" sz="1400" u="sng"/>
              <a:t>Équipements réseaux :</a:t>
            </a:r>
          </a:p>
          <a:p>
            <a:r>
              <a:rPr lang="fr-FR" sz="1400">
                <a:ea typeface="+mn-lt"/>
                <a:cs typeface="+mn-lt"/>
              </a:rPr>
              <a:t>Switch cœur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Switchs d’étage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Switch DMZ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Switch RDC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Routeurs RNET1 / RNET2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Équipement Zyxel</a:t>
            </a:r>
            <a:endParaRPr lang="fr-FR" sz="1400"/>
          </a:p>
          <a:p>
            <a:r>
              <a:rPr lang="fr-FR" sz="1400">
                <a:ea typeface="+mn-lt"/>
                <a:cs typeface="+mn-lt"/>
              </a:rPr>
              <a:t>Tous les équipements réseau sont supervisés en </a:t>
            </a:r>
            <a:r>
              <a:rPr lang="fr-FR" sz="1400" b="1">
                <a:ea typeface="+mn-lt"/>
                <a:cs typeface="+mn-lt"/>
              </a:rPr>
              <a:t>SNMPv3</a:t>
            </a:r>
            <a:r>
              <a:rPr lang="fr-FR" sz="1400">
                <a:ea typeface="+mn-lt"/>
                <a:cs typeface="+mn-lt"/>
              </a:rPr>
              <a:t>.</a:t>
            </a:r>
            <a:endParaRPr lang="fr-FR" sz="1400"/>
          </a:p>
          <a:p>
            <a:endParaRPr lang="fr-FR" sz="1400"/>
          </a:p>
        </p:txBody>
      </p:sp>
      <p:pic>
        <p:nvPicPr>
          <p:cNvPr id="9" name="Image 8" descr="Cisco 3650 Catalyst 24-Port Layer 3 Stackable Gigabit Switch w/ 4x SFP  Uplinks (IP Services) WS-C3650-24TS-E | Paykobo.com">
            <a:extLst>
              <a:ext uri="{FF2B5EF4-FFF2-40B4-BE49-F238E27FC236}">
                <a16:creationId xmlns:a16="http://schemas.microsoft.com/office/drawing/2014/main" id="{1999E44D-30C4-BE5F-F3D2-74DCFA384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00" r="18888" b="1"/>
          <a:stretch>
            <a:fillRect/>
          </a:stretch>
        </p:blipFill>
        <p:spPr>
          <a:xfrm>
            <a:off x="6550222" y="3813314"/>
            <a:ext cx="2578411" cy="1092085"/>
          </a:xfrm>
          <a:prstGeom prst="rect">
            <a:avLst/>
          </a:prstGeom>
        </p:spPr>
      </p:pic>
      <p:pic>
        <p:nvPicPr>
          <p:cNvPr id="5" name="Image 4" descr="Routeur à services intégrés, série 2911A de Cisco - Cisco">
            <a:extLst>
              <a:ext uri="{FF2B5EF4-FFF2-40B4-BE49-F238E27FC236}">
                <a16:creationId xmlns:a16="http://schemas.microsoft.com/office/drawing/2014/main" id="{B69A4AC3-087D-6B65-E831-40C19C4526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22" r="26096" b="-2"/>
          <a:stretch>
            <a:fillRect/>
          </a:stretch>
        </p:blipFill>
        <p:spPr>
          <a:xfrm>
            <a:off x="7838897" y="5606255"/>
            <a:ext cx="2421529" cy="1080878"/>
          </a:xfrm>
          <a:prstGeom prst="rect">
            <a:avLst/>
          </a:prstGeom>
        </p:spPr>
      </p:pic>
      <p:pic>
        <p:nvPicPr>
          <p:cNvPr id="7" name="Image 6" descr="Commutateurs Cisco Catalyst série 2960 - Cisco">
            <a:extLst>
              <a:ext uri="{FF2B5EF4-FFF2-40B4-BE49-F238E27FC236}">
                <a16:creationId xmlns:a16="http://schemas.microsoft.com/office/drawing/2014/main" id="{5B743846-F12F-08A7-9F12-65C461331C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963" r="11755" b="-2"/>
          <a:stretch>
            <a:fillRect/>
          </a:stretch>
        </p:blipFill>
        <p:spPr>
          <a:xfrm>
            <a:off x="9306867" y="3199764"/>
            <a:ext cx="2522383" cy="968820"/>
          </a:xfrm>
          <a:prstGeom prst="rect">
            <a:avLst/>
          </a:prstGeom>
        </p:spPr>
      </p:pic>
      <p:pic>
        <p:nvPicPr>
          <p:cNvPr id="10" name="Image 9" descr="ZyXEL USG Flex 200 - Firewall hardware - LDLC">
            <a:extLst>
              <a:ext uri="{FF2B5EF4-FFF2-40B4-BE49-F238E27FC236}">
                <a16:creationId xmlns:a16="http://schemas.microsoft.com/office/drawing/2014/main" id="{782A4991-F319-BC6D-64FE-48D9B860C0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027" r="3" b="26506"/>
          <a:stretch>
            <a:fillRect/>
          </a:stretch>
        </p:blipFill>
        <p:spPr>
          <a:xfrm>
            <a:off x="9418926" y="4426320"/>
            <a:ext cx="2298264" cy="980027"/>
          </a:xfrm>
          <a:prstGeom prst="rect">
            <a:avLst/>
          </a:prstGeom>
        </p:spPr>
      </p:pic>
      <p:pic>
        <p:nvPicPr>
          <p:cNvPr id="12" name="Image 11" descr="Sauvegarde de serveur Windows Informatique">
            <a:extLst>
              <a:ext uri="{FF2B5EF4-FFF2-40B4-BE49-F238E27FC236}">
                <a16:creationId xmlns:a16="http://schemas.microsoft.com/office/drawing/2014/main" id="{58AE9634-7178-3097-AD7F-5747957C4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606" y="10457"/>
            <a:ext cx="1351838" cy="1318221"/>
          </a:xfrm>
          <a:prstGeom prst="rect">
            <a:avLst/>
          </a:prstGeom>
        </p:spPr>
      </p:pic>
      <p:pic>
        <p:nvPicPr>
          <p:cNvPr id="14" name="Image 13" descr="Administration serveurs Linux | DATA³">
            <a:extLst>
              <a:ext uri="{FF2B5EF4-FFF2-40B4-BE49-F238E27FC236}">
                <a16:creationId xmlns:a16="http://schemas.microsoft.com/office/drawing/2014/main" id="{127A1EF9-B73D-5AFE-5FE3-E46B2F1AAE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9695" y="2229409"/>
            <a:ext cx="1620105" cy="976036"/>
          </a:xfrm>
          <a:prstGeom prst="rect">
            <a:avLst/>
          </a:prstGeom>
        </p:spPr>
      </p:pic>
      <p:pic>
        <p:nvPicPr>
          <p:cNvPr id="18" name="Image 17" descr="Hyperviseur - SyselCloud">
            <a:extLst>
              <a:ext uri="{FF2B5EF4-FFF2-40B4-BE49-F238E27FC236}">
                <a16:creationId xmlns:a16="http://schemas.microsoft.com/office/drawing/2014/main" id="{32205A69-6168-4547-DADF-14279AEC2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9261" y="1455383"/>
            <a:ext cx="1633884" cy="5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4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analyse des écarts, mesure des ressources et de la stratégie pour atteindre  l'objectif, comparaison entre">
            <a:extLst>
              <a:ext uri="{FF2B5EF4-FFF2-40B4-BE49-F238E27FC236}">
                <a16:creationId xmlns:a16="http://schemas.microsoft.com/office/drawing/2014/main" id="{10AC1875-8CE2-BF14-B0CD-97103C8EAB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22" r="29519" b="-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98EBC4-CCD0-B0A6-5D16-C4FD6AC2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fr-FR" sz="4000" u="sng">
                <a:ea typeface="+mj-lt"/>
                <a:cs typeface="+mj-lt"/>
              </a:rPr>
              <a:t>Planning et écarts</a:t>
            </a:r>
            <a:endParaRPr lang="fr-FR" sz="4000" u="sng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7886A-C1B0-1C3D-1D45-29ACE552A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300">
                <a:ea typeface="+mn-lt"/>
                <a:cs typeface="+mn-lt"/>
              </a:rPr>
              <a:t>Le projet était initialement prévu sur </a:t>
            </a:r>
            <a:r>
              <a:rPr lang="fr-FR" sz="1300" b="1">
                <a:ea typeface="+mn-lt"/>
                <a:cs typeface="+mn-lt"/>
              </a:rPr>
              <a:t>17h30</a:t>
            </a:r>
            <a:r>
              <a:rPr lang="fr-FR" sz="1300">
                <a:ea typeface="+mn-lt"/>
                <a:cs typeface="+mn-lt"/>
              </a:rPr>
              <a:t>, mais a nécessité </a:t>
            </a:r>
            <a:r>
              <a:rPr lang="fr-FR" sz="1300" b="1">
                <a:ea typeface="+mn-lt"/>
                <a:cs typeface="+mn-lt"/>
              </a:rPr>
              <a:t>24h15</a:t>
            </a:r>
            <a:r>
              <a:rPr lang="fr-FR" sz="1300">
                <a:ea typeface="+mn-lt"/>
                <a:cs typeface="+mn-lt"/>
              </a:rPr>
              <a:t>.</a:t>
            </a:r>
            <a:endParaRPr lang="fr-FR" sz="1300"/>
          </a:p>
          <a:p>
            <a:r>
              <a:rPr lang="fr-FR" sz="1300" u="sng"/>
              <a:t>Écart n°1 – Ajout des serveurs (8h réelles)</a:t>
            </a:r>
          </a:p>
          <a:p>
            <a:pPr marL="0" indent="0">
              <a:buNone/>
            </a:pPr>
            <a:r>
              <a:rPr lang="fr-FR" sz="1300">
                <a:ea typeface="+mn-lt"/>
                <a:cs typeface="+mn-lt"/>
              </a:rPr>
              <a:t>Au départ, j’avais commencé la supervision avec </a:t>
            </a:r>
            <a:r>
              <a:rPr lang="fr-FR" sz="1300" b="1">
                <a:ea typeface="+mn-lt"/>
                <a:cs typeface="+mn-lt"/>
              </a:rPr>
              <a:t>PRTG</a:t>
            </a:r>
            <a:r>
              <a:rPr lang="fr-FR" sz="1300">
                <a:ea typeface="+mn-lt"/>
                <a:cs typeface="+mn-lt"/>
              </a:rPr>
              <a:t>.</a:t>
            </a:r>
            <a:br>
              <a:rPr lang="fr-FR" sz="1300">
                <a:ea typeface="+mn-lt"/>
                <a:cs typeface="+mn-lt"/>
              </a:rPr>
            </a:br>
            <a:r>
              <a:rPr lang="fr-FR" sz="1300">
                <a:ea typeface="+mn-lt"/>
                <a:cs typeface="+mn-lt"/>
              </a:rPr>
              <a:t> La version gratuite ayant atteint sa limite de capteurs, certains se sont supprimés automatiquement.</a:t>
            </a:r>
            <a:br>
              <a:rPr lang="fr-FR" sz="1300">
                <a:ea typeface="+mn-lt"/>
                <a:cs typeface="+mn-lt"/>
              </a:rPr>
            </a:br>
            <a:r>
              <a:rPr lang="fr-FR" sz="1300">
                <a:ea typeface="+mn-lt"/>
                <a:cs typeface="+mn-lt"/>
              </a:rPr>
              <a:t> J’ai donc dû </a:t>
            </a:r>
            <a:r>
              <a:rPr lang="fr-FR" sz="1300" b="1">
                <a:ea typeface="+mn-lt"/>
                <a:cs typeface="+mn-lt"/>
              </a:rPr>
              <a:t>recommencer l’intégralité de la supervision sur Zabbix</a:t>
            </a:r>
            <a:r>
              <a:rPr lang="fr-FR" sz="1300">
                <a:ea typeface="+mn-lt"/>
                <a:cs typeface="+mn-lt"/>
              </a:rPr>
              <a:t>, ce qui a entraîné un retard important.</a:t>
            </a:r>
            <a:endParaRPr lang="fr-FR" sz="1300"/>
          </a:p>
          <a:p>
            <a:r>
              <a:rPr lang="fr-FR" sz="1300" u="sng"/>
              <a:t>Écart n°2 – Ajout des équipements réseau (4h réelles)</a:t>
            </a:r>
          </a:p>
          <a:p>
            <a:pPr marL="0" indent="0">
              <a:buNone/>
            </a:pPr>
            <a:r>
              <a:rPr lang="fr-FR" sz="1300">
                <a:ea typeface="+mn-lt"/>
                <a:cs typeface="+mn-lt"/>
              </a:rPr>
              <a:t>La disponibilité SNMP mettait du temps à passer au vert à cause de l’absence de </a:t>
            </a:r>
            <a:r>
              <a:rPr lang="fr-FR" sz="1300" b="1">
                <a:ea typeface="+mn-lt"/>
                <a:cs typeface="+mn-lt"/>
              </a:rPr>
              <a:t>NTP</a:t>
            </a:r>
            <a:endParaRPr lang="fr-FR" sz="1300"/>
          </a:p>
          <a:p>
            <a:pPr marL="0" indent="0">
              <a:buNone/>
            </a:pPr>
            <a:r>
              <a:rPr lang="fr-FR" sz="1300">
                <a:ea typeface="+mn-lt"/>
                <a:cs typeface="+mn-lt"/>
              </a:rPr>
              <a:t>J’utilisais initialement </a:t>
            </a:r>
            <a:r>
              <a:rPr lang="fr-FR" sz="1300" b="1">
                <a:ea typeface="+mn-lt"/>
                <a:cs typeface="+mn-lt"/>
              </a:rPr>
              <a:t>SNMPv2</a:t>
            </a:r>
            <a:r>
              <a:rPr lang="fr-FR" sz="1300">
                <a:ea typeface="+mn-lt"/>
                <a:cs typeface="+mn-lt"/>
              </a:rPr>
              <a:t>, non conforme aux recommandations de l’ANSSI</a:t>
            </a:r>
            <a:endParaRPr lang="fr-FR" sz="1300"/>
          </a:p>
          <a:p>
            <a:pPr marL="0" indent="0">
              <a:buNone/>
            </a:pPr>
            <a:r>
              <a:rPr lang="fr-FR" sz="1300">
                <a:ea typeface="+mn-lt"/>
                <a:cs typeface="+mn-lt"/>
              </a:rPr>
              <a:t>J’ai donc refait toute la configuration en </a:t>
            </a:r>
            <a:r>
              <a:rPr lang="fr-FR" sz="1300" b="1">
                <a:ea typeface="+mn-lt"/>
                <a:cs typeface="+mn-lt"/>
              </a:rPr>
              <a:t>SNMPv3</a:t>
            </a:r>
            <a:r>
              <a:rPr lang="fr-FR" sz="1300">
                <a:ea typeface="+mn-lt"/>
                <a:cs typeface="+mn-lt"/>
              </a:rPr>
              <a:t>, plus sécurisée</a:t>
            </a:r>
            <a:endParaRPr lang="fr-FR" sz="1300"/>
          </a:p>
          <a:p>
            <a:endParaRPr lang="fr-FR" sz="1300"/>
          </a:p>
        </p:txBody>
      </p:sp>
    </p:spTree>
    <p:extLst>
      <p:ext uri="{BB962C8B-B14F-4D97-AF65-F5344CB8AC3E}">
        <p14:creationId xmlns:p14="http://schemas.microsoft.com/office/powerpoint/2010/main" val="3094533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42EB6-3B9F-2F13-FD43-1BA812EE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/>
              <a:t>Diagramme de Gantt</a:t>
            </a:r>
          </a:p>
        </p:txBody>
      </p:sp>
      <p:pic>
        <p:nvPicPr>
          <p:cNvPr id="4" name="Espace réservé du contenu 3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EDB67E6F-8835-673A-E0EE-CA59FED2A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266" y="1825625"/>
            <a:ext cx="2464174" cy="4351338"/>
          </a:xfrm>
          <a:prstGeom prst="rect">
            <a:avLst/>
          </a:prstGeom>
        </p:spPr>
      </p:pic>
      <p:pic>
        <p:nvPicPr>
          <p:cNvPr id="5" name="Image 4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FAA72E9F-BB16-5EF4-563E-0354682E0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8" y="1823787"/>
            <a:ext cx="8807826" cy="37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39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54513-AC57-BC88-0F07-521F0983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fr-FR" sz="4000" u="sng">
                <a:ea typeface="+mj-lt"/>
                <a:cs typeface="+mj-lt"/>
              </a:rPr>
              <a:t>Activités et responsabilités</a:t>
            </a:r>
            <a:endParaRPr lang="fr-FR" sz="4000" u="sng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77E04C-C534-8C5C-09DC-B997F3119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600">
                <a:ea typeface="+mn-lt"/>
                <a:cs typeface="+mn-lt"/>
              </a:rPr>
              <a:t>En tant que chef de projet, j’ai réalisé :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Installation et configuration du serveur Zabbix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Déploiement des agents Zabbix sur les serveurs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Configuration SNMPv3 sur les équipements réseau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Mise en place des alertes e-mail par seuil critique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Création d’une carte globale de supervision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Tests de fonctionnement et validation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Rédaction de la documentation technique et du rapport de tests</a:t>
            </a:r>
            <a:endParaRPr lang="fr-FR" sz="1600"/>
          </a:p>
          <a:p>
            <a:endParaRPr lang="fr-FR" sz="1600"/>
          </a:p>
        </p:txBody>
      </p:sp>
      <p:pic>
        <p:nvPicPr>
          <p:cNvPr id="4" name="Image 3" descr="Responsabilités Stock Illustrations, Vecteurs, &amp; Clipart – (6,155 Stock  Illustrations)">
            <a:extLst>
              <a:ext uri="{FF2B5EF4-FFF2-40B4-BE49-F238E27FC236}">
                <a16:creationId xmlns:a16="http://schemas.microsoft.com/office/drawing/2014/main" id="{CF7781F2-5F59-802A-3ED1-E4F9B9ED0B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" r="10970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24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0357F2-B939-9C25-427D-94D89F9A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5400" u="sng">
                <a:ea typeface="+mj-lt"/>
                <a:cs typeface="+mj-lt"/>
              </a:rPr>
              <a:t>Résultats obtenus</a:t>
            </a:r>
            <a:endParaRPr lang="fr-FR" sz="5400" u="sng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2E8920-D7AF-69D7-57F1-56FD0A90E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FR" sz="1700">
                <a:ea typeface="+mn-lt"/>
                <a:cs typeface="+mn-lt"/>
              </a:rPr>
              <a:t>Tous les serveurs et équipements sont </a:t>
            </a:r>
            <a:r>
              <a:rPr lang="fr-FR" sz="1700" b="1">
                <a:ea typeface="+mn-lt"/>
                <a:cs typeface="+mn-lt"/>
              </a:rPr>
              <a:t>supervisés et disponibles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Les statuts passent correctement en </a:t>
            </a:r>
            <a:r>
              <a:rPr lang="fr-FR" sz="1700" b="1">
                <a:ea typeface="+mn-lt"/>
                <a:cs typeface="+mn-lt"/>
              </a:rPr>
              <a:t>vert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Les alertes e-mail sont envoyées en cas de problème critique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La carte globale permet une vision claire de l’infrastructure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La supervision respecte les </a:t>
            </a:r>
            <a:r>
              <a:rPr lang="fr-FR" sz="1700" b="1">
                <a:ea typeface="+mn-lt"/>
                <a:cs typeface="+mn-lt"/>
              </a:rPr>
              <a:t>bonnes pratiques de sécurité</a:t>
            </a:r>
            <a:r>
              <a:rPr lang="fr-FR" sz="1700">
                <a:ea typeface="+mn-lt"/>
                <a:cs typeface="+mn-lt"/>
              </a:rPr>
              <a:t> (SNMPv3, agents)</a:t>
            </a:r>
            <a:endParaRPr lang="fr-FR" sz="1700"/>
          </a:p>
          <a:p>
            <a:endParaRPr lang="fr-FR" sz="1700"/>
          </a:p>
        </p:txBody>
      </p:sp>
      <p:pic>
        <p:nvPicPr>
          <p:cNvPr id="4" name="Image 3" descr="Resultat - Photos : téléchargez gratuitement des images de haute qualité |  Freepik">
            <a:extLst>
              <a:ext uri="{FF2B5EF4-FFF2-40B4-BE49-F238E27FC236}">
                <a16:creationId xmlns:a16="http://schemas.microsoft.com/office/drawing/2014/main" id="{D0F9A9E1-E491-23DC-016B-35F811621E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4" r="2660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9573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7228A3-1018-8416-D8CC-DA468D7A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fr-FR" sz="4000" u="sng">
                <a:ea typeface="+mj-lt"/>
                <a:cs typeface="+mj-lt"/>
              </a:rPr>
              <a:t>Améliorations techniques possibles</a:t>
            </a:r>
            <a:endParaRPr lang="fr-FR" sz="4000" u="sng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EC21C1-29DF-0445-DB72-CBA052236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700">
                <a:ea typeface="+mn-lt"/>
                <a:cs typeface="+mn-lt"/>
              </a:rPr>
              <a:t>Pour renforcer encore la sécurité et l’efficacité de la supervision, il aurait été possible de :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Mettre en place un </a:t>
            </a:r>
            <a:r>
              <a:rPr lang="fr-FR" sz="1700" b="1">
                <a:ea typeface="+mn-lt"/>
                <a:cs typeface="+mn-lt"/>
              </a:rPr>
              <a:t>proxy Zabbix</a:t>
            </a:r>
            <a:r>
              <a:rPr lang="fr-FR" sz="1700">
                <a:ea typeface="+mn-lt"/>
                <a:cs typeface="+mn-lt"/>
              </a:rPr>
              <a:t> pour les zones distantes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Ajouter la supervision des </a:t>
            </a:r>
            <a:r>
              <a:rPr lang="fr-FR" sz="1700" b="1">
                <a:ea typeface="+mn-lt"/>
                <a:cs typeface="+mn-lt"/>
              </a:rPr>
              <a:t>logs systèmes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Chiffrer les communications Agent ↔ Zabbix en TLS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Mettre en place une </a:t>
            </a:r>
            <a:r>
              <a:rPr lang="fr-FR" sz="1700" b="1">
                <a:ea typeface="+mn-lt"/>
                <a:cs typeface="+mn-lt"/>
              </a:rPr>
              <a:t>haute disponibilité</a:t>
            </a:r>
            <a:r>
              <a:rPr lang="fr-FR" sz="1700">
                <a:ea typeface="+mn-lt"/>
                <a:cs typeface="+mn-lt"/>
              </a:rPr>
              <a:t> du serveur Zabbix</a:t>
            </a:r>
            <a:endParaRPr lang="fr-FR" sz="1700"/>
          </a:p>
          <a:p>
            <a:r>
              <a:rPr lang="fr-FR" sz="1700">
                <a:ea typeface="+mn-lt"/>
                <a:cs typeface="+mn-lt"/>
              </a:rPr>
              <a:t>Ajouter des tableaux de bord personnalisés par rôle</a:t>
            </a:r>
            <a:endParaRPr lang="fr-FR" sz="1700"/>
          </a:p>
          <a:p>
            <a:endParaRPr lang="fr-FR" sz="1700"/>
          </a:p>
        </p:txBody>
      </p:sp>
      <p:pic>
        <p:nvPicPr>
          <p:cNvPr id="4" name="Image 3" descr="Axes d'amélioration : savoir les identifier et progresser avec méthode |  Hellowork">
            <a:extLst>
              <a:ext uri="{FF2B5EF4-FFF2-40B4-BE49-F238E27FC236}">
                <a16:creationId xmlns:a16="http://schemas.microsoft.com/office/drawing/2014/main" id="{344777BD-5529-9507-B14B-8A3B5A49BC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98" r="6746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86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D8CAC6-8FC0-15E0-ABF9-399595AC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fr-FR" sz="4000" u="sng">
                <a:ea typeface="+mj-lt"/>
                <a:cs typeface="+mj-lt"/>
              </a:rPr>
              <a:t>Conclusion</a:t>
            </a:r>
            <a:endParaRPr lang="fr-FR" sz="4000" u="sng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AA099D-57CC-9A6B-699D-7DB22ADAF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1600">
                <a:ea typeface="+mn-lt"/>
                <a:cs typeface="+mn-lt"/>
              </a:rPr>
              <a:t>Ce projet m’a permis de mettre en œuvre une </a:t>
            </a:r>
            <a:r>
              <a:rPr lang="fr-FR" sz="1600" b="1">
                <a:ea typeface="+mn-lt"/>
                <a:cs typeface="+mn-lt"/>
              </a:rPr>
              <a:t>solution de supervision complète et sécurisée</a:t>
            </a:r>
            <a:r>
              <a:rPr lang="fr-FR" sz="1600">
                <a:ea typeface="+mn-lt"/>
                <a:cs typeface="+mn-lt"/>
              </a:rPr>
              <a:t>, proche d’un environnement professionnel réel.</a:t>
            </a:r>
            <a:endParaRPr lang="fr-FR" sz="1600"/>
          </a:p>
          <a:p>
            <a:pPr marL="0" indent="0">
              <a:buNone/>
            </a:pPr>
            <a:r>
              <a:rPr lang="fr-FR" sz="1600">
                <a:ea typeface="+mn-lt"/>
                <a:cs typeface="+mn-lt"/>
              </a:rPr>
              <a:t>J’ai acquis des compétences solides en :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supervision réseau et système,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sécurité SNMP,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gestion de projet,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analyse des écarts,</a:t>
            </a:r>
            <a:endParaRPr lang="fr-FR" sz="1600"/>
          </a:p>
          <a:p>
            <a:r>
              <a:rPr lang="fr-FR" sz="1600">
                <a:ea typeface="+mn-lt"/>
                <a:cs typeface="+mn-lt"/>
              </a:rPr>
              <a:t>et documentation technique.</a:t>
            </a:r>
            <a:endParaRPr lang="fr-FR" sz="1600"/>
          </a:p>
          <a:p>
            <a:pPr marL="0" indent="0">
              <a:buNone/>
            </a:pPr>
            <a:r>
              <a:rPr lang="fr-FR" sz="1600">
                <a:ea typeface="+mn-lt"/>
                <a:cs typeface="+mn-lt"/>
              </a:rPr>
              <a:t>Malgré les écarts de planning, les objectifs ont été atteints et la solution est pleinement fonctionnelle.</a:t>
            </a:r>
            <a:endParaRPr lang="fr-FR" sz="1600"/>
          </a:p>
          <a:p>
            <a:endParaRPr lang="fr-FR" sz="1600"/>
          </a:p>
        </p:txBody>
      </p:sp>
      <p:pic>
        <p:nvPicPr>
          <p:cNvPr id="4" name="Image 3" descr="Images de Conclusion – Téléchargement gratuit sur Freepik">
            <a:extLst>
              <a:ext uri="{FF2B5EF4-FFF2-40B4-BE49-F238E27FC236}">
                <a16:creationId xmlns:a16="http://schemas.microsoft.com/office/drawing/2014/main" id="{6031E8EC-B0B4-D7E6-1FDA-A618EB780A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4" r="5697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669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PROJET : AP SUPERVIZ</vt:lpstr>
      <vt:lpstr>Sommaire</vt:lpstr>
      <vt:lpstr>Contexte professionnel</vt:lpstr>
      <vt:lpstr>Objectifs du projet</vt:lpstr>
      <vt:lpstr>Schéma réseau</vt:lpstr>
      <vt:lpstr>Organisation </vt:lpstr>
      <vt:lpstr>Moyens techniques et organisationnels</vt:lpstr>
      <vt:lpstr>Outils de gestion de projet</vt:lpstr>
      <vt:lpstr>Méthode de travail</vt:lpstr>
      <vt:lpstr>Éléments supervisés</vt:lpstr>
      <vt:lpstr>Planning et écarts</vt:lpstr>
      <vt:lpstr>Diagramme de Gantt</vt:lpstr>
      <vt:lpstr>Activités et responsabilités</vt:lpstr>
      <vt:lpstr>Résultats obtenus</vt:lpstr>
      <vt:lpstr>Améliorations techniques possibles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172</cp:revision>
  <dcterms:created xsi:type="dcterms:W3CDTF">2025-12-21T18:03:41Z</dcterms:created>
  <dcterms:modified xsi:type="dcterms:W3CDTF">2025-12-21T18:48:44Z</dcterms:modified>
</cp:coreProperties>
</file>