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5" r:id="rId13"/>
    <p:sldId id="268" r:id="rId14"/>
    <p:sldId id="269" r:id="rId15"/>
    <p:sldId id="270" r:id="rId16"/>
    <p:sldId id="271"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BD3B89-F16E-3E73-9EF6-D53A78E5D62D}" v="230" dt="2025-12-21T18:48:25.6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94" d="100"/>
          <a:sy n="94" d="100"/>
        </p:scale>
        <p:origin x="120" y="2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09/04/2026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1049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09/04/2026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8417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09/04/2026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46692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638941B0-F4D5-4460-BCAD-F7E2B41A8257}" type="datetimeFigureOut">
              <a:rPr lang="fr-FR" smtClean="0"/>
              <a:t>09/04/2026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74763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638941B0-F4D5-4460-BCAD-F7E2B41A8257}" type="datetimeFigureOut">
              <a:rPr lang="fr-FR" smtClean="0"/>
              <a:t>09/04/2026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61186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638941B0-F4D5-4460-BCAD-F7E2B41A8257}" type="datetimeFigureOut">
              <a:rPr lang="fr-FR" smtClean="0"/>
              <a:t>09/04/2026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9585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fr-FR" smtClean="0"/>
              <a:t>09/04/2026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04020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09/04/2026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70640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09/04/2026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61090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09/04/2026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17278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09/04/2026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902177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8941B0-F4D5-4460-BCAD-F7E2B41A8257}" type="datetimeFigureOut">
              <a:rPr lang="fr-FR" smtClean="0"/>
              <a:t>09/04/2026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C6CCC6-2BE5-4E42-96A4-D1E8E81A3D8E}" type="slidenum">
              <a:rPr lang="fr-FR" smtClean="0"/>
              <a:t>‹N°›</a:t>
            </a:fld>
            <a:endParaRPr lang="fr-FR"/>
          </a:p>
        </p:txBody>
      </p:sp>
    </p:spTree>
    <p:extLst>
      <p:ext uri="{BB962C8B-B14F-4D97-AF65-F5344CB8AC3E}">
        <p14:creationId xmlns:p14="http://schemas.microsoft.com/office/powerpoint/2010/main" val="307112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D7B6173-1D58-48E2-83CF-37350F315F7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F36CA75-CFBF-4844-B719-8FE9EBADA9A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3D4A84B9-E564-4DD0-97F8-DBF1C460C2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4A599609-F5C2-4A0B-A992-913F814A631A}"/>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2" name="Rectangle 21">
            <a:extLst>
              <a:ext uri="{FF2B5EF4-FFF2-40B4-BE49-F238E27FC236}">
                <a16:creationId xmlns:a16="http://schemas.microsoft.com/office/drawing/2014/main" id="{102382E0-0A09-46AE-B955-B911CAFE7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7DE75D4A-0965-4973-BE75-DECCAC9A961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descr="Cybersécurité : le projet de loi de 'résilience' face à la 'massification  de la menace' ? | LCP - Assemblée nationale">
            <a:extLst>
              <a:ext uri="{FF2B5EF4-FFF2-40B4-BE49-F238E27FC236}">
                <a16:creationId xmlns:a16="http://schemas.microsoft.com/office/drawing/2014/main" id="{ED75E065-3F25-5176-9633-909D4C544F55}"/>
              </a:ext>
            </a:extLst>
          </p:cNvPr>
          <p:cNvPicPr>
            <a:picLocks noChangeAspect="1"/>
          </p:cNvPicPr>
          <p:nvPr/>
        </p:nvPicPr>
        <p:blipFill>
          <a:blip r:embed="rId3">
            <a:alphaModFix amt="60000"/>
          </a:blip>
          <a:srcRect l="25814" r="24186"/>
          <a:stretch>
            <a:fillRect/>
          </a:stretch>
        </p:blipFill>
        <p:spPr>
          <a:xfrm>
            <a:off x="20" y="10"/>
            <a:ext cx="6095980" cy="6857990"/>
          </a:xfrm>
          <a:prstGeom prst="rect">
            <a:avLst/>
          </a:prstGeom>
        </p:spPr>
      </p:pic>
      <p:pic>
        <p:nvPicPr>
          <p:cNvPr id="4" name="Image 3" descr="L'État financera 17 projets de cybersécurité | Les actualités du Freelance">
            <a:extLst>
              <a:ext uri="{FF2B5EF4-FFF2-40B4-BE49-F238E27FC236}">
                <a16:creationId xmlns:a16="http://schemas.microsoft.com/office/drawing/2014/main" id="{6BAAB7D1-6D9F-8885-6145-C5853CBBFA78}"/>
              </a:ext>
            </a:extLst>
          </p:cNvPr>
          <p:cNvPicPr>
            <a:picLocks noChangeAspect="1"/>
          </p:cNvPicPr>
          <p:nvPr/>
        </p:nvPicPr>
        <p:blipFill>
          <a:blip r:embed="rId4">
            <a:alphaModFix amt="60000"/>
          </a:blip>
          <a:srcRect l="20444" r="20445"/>
          <a:stretch>
            <a:fillRect/>
          </a:stretch>
        </p:blipFill>
        <p:spPr>
          <a:xfrm>
            <a:off x="6096000" y="10"/>
            <a:ext cx="6096000" cy="6857990"/>
          </a:xfrm>
          <a:prstGeom prst="rect">
            <a:avLst/>
          </a:prstGeom>
        </p:spPr>
      </p:pic>
      <p:sp>
        <p:nvSpPr>
          <p:cNvPr id="2" name="Titre 1"/>
          <p:cNvSpPr>
            <a:spLocks noGrp="1"/>
          </p:cNvSpPr>
          <p:nvPr>
            <p:ph type="ctrTitle"/>
          </p:nvPr>
        </p:nvSpPr>
        <p:spPr>
          <a:xfrm>
            <a:off x="1191965" y="552807"/>
            <a:ext cx="9801854" cy="2790331"/>
          </a:xfrm>
        </p:spPr>
        <p:txBody>
          <a:bodyPr vert="horz" lIns="91440" tIns="45720" rIns="91440" bIns="45720" rtlCol="0" anchor="b">
            <a:normAutofit/>
          </a:bodyPr>
          <a:lstStyle/>
          <a:p>
            <a:r>
              <a:rPr lang="en-US" sz="4800" b="1" u="sng" kern="1200" dirty="0">
                <a:solidFill>
                  <a:srgbClr val="FFFFFF"/>
                </a:solidFill>
                <a:latin typeface="+mj-lt"/>
                <a:ea typeface="+mj-ea"/>
                <a:cs typeface="+mj-cs"/>
              </a:rPr>
              <a:t>PROJET : AP </a:t>
            </a:r>
            <a:r>
              <a:rPr lang="en-US" sz="4800" b="1" u="sng" dirty="0" err="1" smtClean="0">
                <a:solidFill>
                  <a:srgbClr val="FFFFFF"/>
                </a:solidFill>
              </a:rPr>
              <a:t>AlertIntrusion</a:t>
            </a:r>
            <a:endParaRPr lang="en-US" sz="4800" b="1" u="sng" kern="1200" dirty="0">
              <a:solidFill>
                <a:srgbClr val="FFFFFF"/>
              </a:solidFill>
              <a:latin typeface="+mj-lt"/>
              <a:ea typeface="+mj-ea"/>
              <a:cs typeface="+mj-cs"/>
            </a:endParaRPr>
          </a:p>
        </p:txBody>
      </p:sp>
      <p:sp>
        <p:nvSpPr>
          <p:cNvPr id="3" name="Sous-titre 2"/>
          <p:cNvSpPr>
            <a:spLocks noGrp="1"/>
          </p:cNvSpPr>
          <p:nvPr>
            <p:ph type="subTitle" idx="1"/>
          </p:nvPr>
        </p:nvSpPr>
        <p:spPr>
          <a:xfrm>
            <a:off x="1191966" y="3510476"/>
            <a:ext cx="9801854" cy="2614231"/>
          </a:xfrm>
        </p:spPr>
        <p:txBody>
          <a:bodyPr vert="horz" lIns="91440" tIns="45720" rIns="91440" bIns="45720" rtlCol="0" anchor="t">
            <a:normAutofit/>
          </a:bodyPr>
          <a:lstStyle/>
          <a:p>
            <a:pPr indent="-228600">
              <a:buFont typeface="Arial" panose="020B0604020202020204" pitchFamily="34" charset="0"/>
              <a:buChar char="•"/>
            </a:pPr>
            <a:r>
              <a:rPr lang="en-US" sz="1800" b="1" dirty="0" err="1">
                <a:solidFill>
                  <a:srgbClr val="FFFFFF"/>
                </a:solidFill>
              </a:rPr>
              <a:t>Groupe</a:t>
            </a:r>
            <a:r>
              <a:rPr lang="en-US" sz="1800" b="1" dirty="0">
                <a:solidFill>
                  <a:srgbClr val="FFFFFF"/>
                </a:solidFill>
              </a:rPr>
              <a:t> :</a:t>
            </a:r>
            <a:r>
              <a:rPr lang="en-US" sz="1800" dirty="0">
                <a:solidFill>
                  <a:srgbClr val="FFFFFF"/>
                </a:solidFill>
              </a:rPr>
              <a:t> N°6</a:t>
            </a:r>
            <a:br>
              <a:rPr lang="en-US" sz="1800" dirty="0">
                <a:solidFill>
                  <a:srgbClr val="FFFFFF"/>
                </a:solidFill>
              </a:rPr>
            </a:br>
            <a:r>
              <a:rPr lang="en-US" sz="1800" dirty="0">
                <a:solidFill>
                  <a:srgbClr val="FFFFFF"/>
                </a:solidFill>
              </a:rPr>
              <a:t> </a:t>
            </a:r>
            <a:r>
              <a:rPr lang="en-US" sz="1800" b="1" dirty="0">
                <a:solidFill>
                  <a:srgbClr val="FFFFFF"/>
                </a:solidFill>
              </a:rPr>
              <a:t>Chef de </a:t>
            </a:r>
            <a:r>
              <a:rPr lang="en-US" sz="1800" b="1" dirty="0" err="1">
                <a:solidFill>
                  <a:srgbClr val="FFFFFF"/>
                </a:solidFill>
              </a:rPr>
              <a:t>projet</a:t>
            </a:r>
            <a:r>
              <a:rPr lang="en-US" sz="1800" b="1" dirty="0">
                <a:solidFill>
                  <a:srgbClr val="FFFFFF"/>
                </a:solidFill>
              </a:rPr>
              <a:t> :</a:t>
            </a:r>
            <a:r>
              <a:rPr lang="en-US" sz="1800" dirty="0">
                <a:solidFill>
                  <a:srgbClr val="FFFFFF"/>
                </a:solidFill>
              </a:rPr>
              <a:t> Houdaifa </a:t>
            </a:r>
            <a:r>
              <a:rPr lang="en-US" sz="1800" dirty="0" err="1" smtClean="0">
                <a:solidFill>
                  <a:srgbClr val="FFFFFF"/>
                </a:solidFill>
              </a:rPr>
              <a:t>Marzougui</a:t>
            </a:r>
            <a:r>
              <a:rPr lang="en-US" sz="1800" dirty="0">
                <a:solidFill>
                  <a:srgbClr val="FFFFFF"/>
                </a:solidFill>
              </a:rPr>
              <a:t/>
            </a:r>
            <a:br>
              <a:rPr lang="en-US" sz="1800" dirty="0">
                <a:solidFill>
                  <a:srgbClr val="FFFFFF"/>
                </a:solidFill>
              </a:rPr>
            </a:br>
            <a:r>
              <a:rPr lang="en-US" sz="1800" dirty="0">
                <a:solidFill>
                  <a:srgbClr val="FFFFFF"/>
                </a:solidFill>
              </a:rPr>
              <a:t> </a:t>
            </a:r>
            <a:r>
              <a:rPr lang="en-US" sz="1800" b="1" dirty="0">
                <a:solidFill>
                  <a:srgbClr val="FFFFFF"/>
                </a:solidFill>
              </a:rPr>
              <a:t>Formation :</a:t>
            </a:r>
            <a:r>
              <a:rPr lang="en-US" sz="1800" dirty="0">
                <a:solidFill>
                  <a:srgbClr val="FFFFFF"/>
                </a:solidFill>
              </a:rPr>
              <a:t> BTS SIO – Option </a:t>
            </a:r>
            <a:r>
              <a:rPr lang="en-US" sz="1800" dirty="0" smtClean="0">
                <a:solidFill>
                  <a:srgbClr val="FFFFFF"/>
                </a:solidFill>
              </a:rPr>
              <a:t>SISR</a:t>
            </a:r>
            <a:br>
              <a:rPr lang="en-US" sz="1800" dirty="0" smtClean="0">
                <a:solidFill>
                  <a:srgbClr val="FFFFFF"/>
                </a:solidFill>
              </a:rPr>
            </a:br>
            <a:r>
              <a:rPr lang="en-US" sz="1800" b="1" dirty="0" smtClean="0">
                <a:solidFill>
                  <a:srgbClr val="FFFFFF"/>
                </a:solidFill>
              </a:rPr>
              <a:t>Date du </a:t>
            </a:r>
            <a:r>
              <a:rPr lang="en-US" sz="1800" b="1" dirty="0" err="1" smtClean="0">
                <a:solidFill>
                  <a:srgbClr val="FFFFFF"/>
                </a:solidFill>
              </a:rPr>
              <a:t>projet</a:t>
            </a:r>
            <a:r>
              <a:rPr lang="en-US" sz="1800" dirty="0" smtClean="0">
                <a:solidFill>
                  <a:srgbClr val="FFFFFF"/>
                </a:solidFill>
              </a:rPr>
              <a:t>: du 03/03 au 31/03 (5 </a:t>
            </a:r>
            <a:r>
              <a:rPr lang="en-US" sz="1800" dirty="0" err="1" smtClean="0">
                <a:solidFill>
                  <a:srgbClr val="FFFFFF"/>
                </a:solidFill>
              </a:rPr>
              <a:t>semaines</a:t>
            </a:r>
            <a:r>
              <a:rPr lang="en-US" sz="1800" dirty="0" smtClean="0">
                <a:solidFill>
                  <a:srgbClr val="FFFFFF"/>
                </a:solidFill>
              </a:rPr>
              <a:t>)</a:t>
            </a:r>
          </a:p>
          <a:p>
            <a:r>
              <a:rPr lang="en-US" sz="1800" dirty="0" smtClean="0">
                <a:solidFill>
                  <a:srgbClr val="FFFFFF"/>
                </a:solidFill>
              </a:rPr>
              <a:t> </a:t>
            </a:r>
            <a:r>
              <a:rPr lang="en-US" sz="1800" b="1" dirty="0" err="1">
                <a:solidFill>
                  <a:srgbClr val="FFFFFF"/>
                </a:solidFill>
              </a:rPr>
              <a:t>Durée</a:t>
            </a:r>
            <a:r>
              <a:rPr lang="en-US" sz="1800" b="1" dirty="0">
                <a:solidFill>
                  <a:srgbClr val="FFFFFF"/>
                </a:solidFill>
              </a:rPr>
              <a:t> </a:t>
            </a:r>
            <a:r>
              <a:rPr lang="en-US" sz="1800" b="1" dirty="0" err="1">
                <a:solidFill>
                  <a:srgbClr val="FFFFFF"/>
                </a:solidFill>
              </a:rPr>
              <a:t>prévisionnelle</a:t>
            </a:r>
            <a:r>
              <a:rPr lang="en-US" sz="1800" b="1" dirty="0">
                <a:solidFill>
                  <a:srgbClr val="FFFFFF"/>
                </a:solidFill>
              </a:rPr>
              <a:t> :</a:t>
            </a:r>
            <a:r>
              <a:rPr lang="en-US" sz="1800" dirty="0">
                <a:solidFill>
                  <a:srgbClr val="FFFFFF"/>
                </a:solidFill>
              </a:rPr>
              <a:t> </a:t>
            </a:r>
            <a:r>
              <a:rPr lang="en-US" sz="1800" dirty="0" smtClean="0">
                <a:solidFill>
                  <a:srgbClr val="FFFFFF"/>
                </a:solidFill>
              </a:rPr>
              <a:t>20h30</a:t>
            </a:r>
            <a:r>
              <a:rPr lang="en-US" sz="1800" dirty="0">
                <a:solidFill>
                  <a:srgbClr val="FFFFFF"/>
                </a:solidFill>
              </a:rPr>
              <a:t/>
            </a:r>
            <a:br>
              <a:rPr lang="en-US" sz="1800" dirty="0">
                <a:solidFill>
                  <a:srgbClr val="FFFFFF"/>
                </a:solidFill>
              </a:rPr>
            </a:br>
            <a:r>
              <a:rPr lang="en-US" sz="1800" dirty="0">
                <a:solidFill>
                  <a:srgbClr val="FFFFFF"/>
                </a:solidFill>
              </a:rPr>
              <a:t> </a:t>
            </a:r>
            <a:r>
              <a:rPr lang="en-US" sz="1800" b="1" dirty="0" err="1">
                <a:solidFill>
                  <a:srgbClr val="FFFFFF"/>
                </a:solidFill>
              </a:rPr>
              <a:t>Durée</a:t>
            </a:r>
            <a:r>
              <a:rPr lang="en-US" sz="1800" b="1" dirty="0">
                <a:solidFill>
                  <a:srgbClr val="FFFFFF"/>
                </a:solidFill>
              </a:rPr>
              <a:t> </a:t>
            </a:r>
            <a:r>
              <a:rPr lang="en-US" sz="1800" b="1" dirty="0" err="1">
                <a:solidFill>
                  <a:srgbClr val="FFFFFF"/>
                </a:solidFill>
              </a:rPr>
              <a:t>réelle</a:t>
            </a:r>
            <a:r>
              <a:rPr lang="en-US" sz="1800" b="1" dirty="0">
                <a:solidFill>
                  <a:srgbClr val="FFFFFF"/>
                </a:solidFill>
              </a:rPr>
              <a:t> :</a:t>
            </a:r>
            <a:r>
              <a:rPr lang="en-US" sz="1800" dirty="0">
                <a:solidFill>
                  <a:srgbClr val="FFFFFF"/>
                </a:solidFill>
              </a:rPr>
              <a:t> </a:t>
            </a:r>
            <a:r>
              <a:rPr lang="en-US" sz="1800" dirty="0" smtClean="0">
                <a:solidFill>
                  <a:srgbClr val="FFFFFF"/>
                </a:solidFill>
              </a:rPr>
              <a:t>16h25</a:t>
            </a:r>
            <a:endParaRPr lang="en-US" sz="1800" dirty="0">
              <a:solidFill>
                <a:srgbClr val="FFFFFF"/>
              </a:solidFill>
            </a:endParaRPr>
          </a:p>
        </p:txBody>
      </p:sp>
    </p:spTree>
    <p:extLst>
      <p:ext uri="{BB962C8B-B14F-4D97-AF65-F5344CB8AC3E}">
        <p14:creationId xmlns:p14="http://schemas.microsoft.com/office/powerpoint/2010/main" val="3784089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E7646CD-0ACC-89F8-57AA-CAB16FB18EF3}"/>
              </a:ext>
            </a:extLst>
          </p:cNvPr>
          <p:cNvSpPr>
            <a:spLocks noGrp="1"/>
          </p:cNvSpPr>
          <p:nvPr>
            <p:ph type="title"/>
          </p:nvPr>
        </p:nvSpPr>
        <p:spPr>
          <a:xfrm>
            <a:off x="630936" y="640080"/>
            <a:ext cx="4818888" cy="1481328"/>
          </a:xfrm>
        </p:spPr>
        <p:txBody>
          <a:bodyPr anchor="b">
            <a:normAutofit/>
          </a:bodyPr>
          <a:lstStyle/>
          <a:p>
            <a:r>
              <a:rPr lang="fr-FR" sz="5400" u="sng">
                <a:ea typeface="+mj-lt"/>
                <a:cs typeface="+mj-lt"/>
              </a:rPr>
              <a:t>Sommaire</a:t>
            </a:r>
            <a:endParaRPr lang="fr-FR" sz="5400" u="sng"/>
          </a:p>
        </p:txBody>
      </p:sp>
      <p:sp>
        <p:nvSpPr>
          <p:cNvPr id="11" name="sketch line">
            <a:extLst>
              <a:ext uri="{FF2B5EF4-FFF2-40B4-BE49-F238E27FC236}">
                <a16:creationId xmlns:a16="http://schemas.microsoft.com/office/drawing/2014/main" id="{71877DBC-BB60-40F0-AC93-2ACDBAAE60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62E67414-AC92-B38B-88EE-AE90D7097A31}"/>
              </a:ext>
            </a:extLst>
          </p:cNvPr>
          <p:cNvSpPr>
            <a:spLocks noGrp="1"/>
          </p:cNvSpPr>
          <p:nvPr>
            <p:ph idx="1"/>
          </p:nvPr>
        </p:nvSpPr>
        <p:spPr>
          <a:xfrm>
            <a:off x="630936" y="2660904"/>
            <a:ext cx="4818888" cy="3547872"/>
          </a:xfrm>
        </p:spPr>
        <p:txBody>
          <a:bodyPr vert="horz" lIns="91440" tIns="45720" rIns="91440" bIns="45720" rtlCol="0" anchor="t">
            <a:normAutofit lnSpcReduction="10000"/>
          </a:bodyPr>
          <a:lstStyle/>
          <a:p>
            <a:r>
              <a:rPr lang="fr-FR" sz="1500" dirty="0">
                <a:ea typeface="+mn-lt"/>
                <a:cs typeface="+mn-lt"/>
              </a:rPr>
              <a:t>Contexte professionnel</a:t>
            </a:r>
            <a:endParaRPr lang="fr-FR" sz="1500" dirty="0"/>
          </a:p>
          <a:p>
            <a:r>
              <a:rPr lang="fr-FR" sz="1500" dirty="0">
                <a:ea typeface="+mn-lt"/>
                <a:cs typeface="+mn-lt"/>
              </a:rPr>
              <a:t>Objectifs du projet</a:t>
            </a:r>
            <a:endParaRPr lang="fr-FR" sz="1500" dirty="0"/>
          </a:p>
          <a:p>
            <a:r>
              <a:rPr lang="fr-FR" sz="1500" dirty="0">
                <a:ea typeface="+mn-lt"/>
                <a:cs typeface="+mn-lt"/>
              </a:rPr>
              <a:t>Schéma réseau</a:t>
            </a:r>
          </a:p>
          <a:p>
            <a:r>
              <a:rPr lang="fr-FR" sz="1500" dirty="0">
                <a:ea typeface="+mn-lt"/>
                <a:cs typeface="+mn-lt"/>
              </a:rPr>
              <a:t>Organisation et moyens</a:t>
            </a:r>
            <a:endParaRPr lang="fr-FR" sz="1500" dirty="0"/>
          </a:p>
          <a:p>
            <a:r>
              <a:rPr lang="fr-FR" sz="1500" dirty="0">
                <a:ea typeface="+mn-lt"/>
                <a:cs typeface="+mn-lt"/>
              </a:rPr>
              <a:t>Méthode de travail</a:t>
            </a:r>
            <a:endParaRPr lang="fr-FR" sz="1500" dirty="0"/>
          </a:p>
          <a:p>
            <a:r>
              <a:rPr lang="fr-FR" sz="1500" dirty="0">
                <a:ea typeface="+mn-lt"/>
                <a:cs typeface="+mn-lt"/>
              </a:rPr>
              <a:t>Éléments </a:t>
            </a:r>
            <a:r>
              <a:rPr lang="fr-FR" sz="1500" dirty="0" smtClean="0">
                <a:ea typeface="+mn-lt"/>
                <a:cs typeface="+mn-lt"/>
              </a:rPr>
              <a:t>sécurisés et surveillés</a:t>
            </a:r>
            <a:endParaRPr lang="fr-FR" sz="1500" dirty="0"/>
          </a:p>
          <a:p>
            <a:r>
              <a:rPr lang="fr-FR" sz="1500" dirty="0">
                <a:ea typeface="+mn-lt"/>
                <a:cs typeface="+mn-lt"/>
              </a:rPr>
              <a:t>Planning et écarts</a:t>
            </a:r>
            <a:endParaRPr lang="fr-FR" sz="1500" dirty="0"/>
          </a:p>
          <a:p>
            <a:r>
              <a:rPr lang="fr-FR" sz="1500" dirty="0">
                <a:ea typeface="+mn-lt"/>
                <a:cs typeface="+mn-lt"/>
              </a:rPr>
              <a:t>Activités et responsabilités</a:t>
            </a:r>
            <a:endParaRPr lang="fr-FR" sz="1500" dirty="0"/>
          </a:p>
          <a:p>
            <a:r>
              <a:rPr lang="fr-FR" sz="1500" dirty="0">
                <a:ea typeface="+mn-lt"/>
                <a:cs typeface="+mn-lt"/>
              </a:rPr>
              <a:t>Résultats obtenus</a:t>
            </a:r>
            <a:endParaRPr lang="fr-FR" sz="1500" dirty="0"/>
          </a:p>
          <a:p>
            <a:r>
              <a:rPr lang="fr-FR" sz="1500" dirty="0">
                <a:ea typeface="+mn-lt"/>
                <a:cs typeface="+mn-lt"/>
              </a:rPr>
              <a:t>Améliorations techniques possibles</a:t>
            </a:r>
            <a:endParaRPr lang="fr-FR" sz="1500" dirty="0"/>
          </a:p>
          <a:p>
            <a:r>
              <a:rPr lang="fr-FR" sz="1500" dirty="0">
                <a:ea typeface="+mn-lt"/>
                <a:cs typeface="+mn-lt"/>
              </a:rPr>
              <a:t>Conclusion</a:t>
            </a:r>
            <a:endParaRPr lang="fr-FR" sz="1500" dirty="0"/>
          </a:p>
          <a:p>
            <a:endParaRPr lang="fr-FR" sz="1500" dirty="0"/>
          </a:p>
        </p:txBody>
      </p:sp>
      <p:pic>
        <p:nvPicPr>
          <p:cNvPr id="4" name="Image 3" descr="Icône de Sommaire Generic Detailed Outline | Freepik">
            <a:extLst>
              <a:ext uri="{FF2B5EF4-FFF2-40B4-BE49-F238E27FC236}">
                <a16:creationId xmlns:a16="http://schemas.microsoft.com/office/drawing/2014/main" id="{B9B8A7C3-49E9-27A4-D8B8-875B67320C22}"/>
              </a:ext>
            </a:extLst>
          </p:cNvPr>
          <p:cNvPicPr>
            <a:picLocks noChangeAspect="1"/>
          </p:cNvPicPr>
          <p:nvPr/>
        </p:nvPicPr>
        <p:blipFill>
          <a:blip r:embed="rId2"/>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1163823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6F7341F-0CA1-807A-9CE3-783D3276F23B}"/>
              </a:ext>
            </a:extLst>
          </p:cNvPr>
          <p:cNvSpPr>
            <a:spLocks noGrp="1"/>
          </p:cNvSpPr>
          <p:nvPr>
            <p:ph type="title"/>
          </p:nvPr>
        </p:nvSpPr>
        <p:spPr>
          <a:xfrm>
            <a:off x="640080" y="325369"/>
            <a:ext cx="4368602" cy="1956841"/>
          </a:xfrm>
        </p:spPr>
        <p:txBody>
          <a:bodyPr anchor="b">
            <a:normAutofit/>
          </a:bodyPr>
          <a:lstStyle/>
          <a:p>
            <a:r>
              <a:rPr lang="fr-FR" sz="5400" u="sng">
                <a:ea typeface="+mj-lt"/>
                <a:cs typeface="+mj-lt"/>
              </a:rPr>
              <a:t>Contexte professionnel</a:t>
            </a:r>
            <a:endParaRPr lang="fr-FR" sz="5400" u="sng"/>
          </a:p>
        </p:txBody>
      </p:sp>
      <p:sp>
        <p:nvSpPr>
          <p:cNvPr id="16" name="sketchy line">
            <a:extLst>
              <a:ext uri="{FF2B5EF4-FFF2-40B4-BE49-F238E27FC236}">
                <a16:creationId xmlns:a16="http://schemas.microsoft.com/office/drawing/2014/main" id="{D4974D33-8DC5-464E-8C6D-BE58F0669C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445F251A-A526-4968-FD05-7B706DAD2FEC}"/>
              </a:ext>
            </a:extLst>
          </p:cNvPr>
          <p:cNvSpPr>
            <a:spLocks noGrp="1"/>
          </p:cNvSpPr>
          <p:nvPr>
            <p:ph idx="1"/>
          </p:nvPr>
        </p:nvSpPr>
        <p:spPr>
          <a:xfrm>
            <a:off x="640080" y="2872899"/>
            <a:ext cx="4243589" cy="3320668"/>
          </a:xfrm>
        </p:spPr>
        <p:txBody>
          <a:bodyPr vert="horz" lIns="91440" tIns="45720" rIns="91440" bIns="45720" rtlCol="0">
            <a:normAutofit fontScale="92500" lnSpcReduction="10000"/>
          </a:bodyPr>
          <a:lstStyle/>
          <a:p>
            <a:pPr marL="0" indent="0">
              <a:buNone/>
            </a:pPr>
            <a:r>
              <a:rPr lang="fr-FR" sz="1600" dirty="0"/>
              <a:t>Dans le cadre de l’AP </a:t>
            </a:r>
            <a:r>
              <a:rPr lang="fr-FR" sz="1600" b="1" dirty="0"/>
              <a:t>ALERTEINTRUSION</a:t>
            </a:r>
            <a:r>
              <a:rPr lang="fr-FR" sz="1600" dirty="0"/>
              <a:t>, l’objectif était de mettre en place des </a:t>
            </a:r>
            <a:r>
              <a:rPr lang="fr-FR" sz="1600" b="1" dirty="0"/>
              <a:t>solutions HIPS (Host Intrusion </a:t>
            </a:r>
            <a:r>
              <a:rPr lang="fr-FR" sz="1600" b="1" dirty="0" err="1"/>
              <a:t>Prevention</a:t>
            </a:r>
            <a:r>
              <a:rPr lang="fr-FR" sz="1600" b="1" dirty="0"/>
              <a:t> System)</a:t>
            </a:r>
            <a:r>
              <a:rPr lang="fr-FR" sz="1600" dirty="0"/>
              <a:t> ainsi qu’un </a:t>
            </a:r>
            <a:r>
              <a:rPr lang="fr-FR" sz="1600" b="1" dirty="0"/>
              <a:t>Firewall périmétrique</a:t>
            </a:r>
            <a:r>
              <a:rPr lang="fr-FR" sz="1600" dirty="0"/>
              <a:t> afin de sécuriser les flux et l’intégrité d’une infrastructure d’entreprise.</a:t>
            </a:r>
          </a:p>
          <a:p>
            <a:pPr marL="0" indent="0">
              <a:buNone/>
            </a:pPr>
            <a:r>
              <a:rPr lang="fr-FR" sz="1600" dirty="0"/>
              <a:t>La sécurisation devait permettre :</a:t>
            </a:r>
          </a:p>
          <a:p>
            <a:r>
              <a:rPr lang="fr-FR" sz="1600" b="1" dirty="0"/>
              <a:t>de filtrer les flux</a:t>
            </a:r>
            <a:r>
              <a:rPr lang="fr-FR" sz="1600" dirty="0"/>
              <a:t> entre le LAN et la DMZ via une barrière physique (</a:t>
            </a:r>
            <a:r>
              <a:rPr lang="fr-FR" sz="1600" b="1" dirty="0" err="1"/>
              <a:t>Stormshield</a:t>
            </a:r>
            <a:r>
              <a:rPr lang="fr-FR" sz="1600" dirty="0"/>
              <a:t>),</a:t>
            </a:r>
          </a:p>
          <a:p>
            <a:r>
              <a:rPr lang="fr-FR" sz="1600" b="1" dirty="0"/>
              <a:t>de détecter et bloquer</a:t>
            </a:r>
            <a:r>
              <a:rPr lang="fr-FR" sz="1600" dirty="0"/>
              <a:t> les intrusions sur le parc interne via </a:t>
            </a:r>
            <a:r>
              <a:rPr lang="fr-FR" sz="1600" b="1" dirty="0" err="1"/>
              <a:t>Wazuh</a:t>
            </a:r>
            <a:r>
              <a:rPr lang="fr-FR" sz="1600" dirty="0"/>
              <a:t> (Zone LAN),</a:t>
            </a:r>
          </a:p>
          <a:p>
            <a:r>
              <a:rPr lang="fr-FR" sz="1600" b="1" dirty="0"/>
              <a:t>et de bannir automatiquement</a:t>
            </a:r>
            <a:r>
              <a:rPr lang="fr-FR" sz="1600" dirty="0"/>
              <a:t> les attaques ciblées sur les serveurs via </a:t>
            </a:r>
            <a:r>
              <a:rPr lang="fr-FR" sz="1600" b="1" dirty="0"/>
              <a:t>Fail2ban</a:t>
            </a:r>
            <a:r>
              <a:rPr lang="fr-FR" sz="1600" dirty="0"/>
              <a:t> (Zone DMZ).</a:t>
            </a:r>
          </a:p>
          <a:p>
            <a:pPr marL="0" indent="0">
              <a:buNone/>
            </a:pPr>
            <a:r>
              <a:rPr lang="fr-FR" sz="1600" dirty="0"/>
              <a:t>Les outils retenus sont </a:t>
            </a:r>
            <a:r>
              <a:rPr lang="fr-FR" sz="1600" b="1" dirty="0" err="1"/>
              <a:t>Wazuh</a:t>
            </a:r>
            <a:r>
              <a:rPr lang="fr-FR" sz="1600" dirty="0"/>
              <a:t>, </a:t>
            </a:r>
            <a:r>
              <a:rPr lang="fr-FR" sz="1600" b="1" dirty="0"/>
              <a:t>Fail2ban</a:t>
            </a:r>
            <a:r>
              <a:rPr lang="fr-FR" sz="1600" dirty="0"/>
              <a:t> et un firewall </a:t>
            </a:r>
            <a:r>
              <a:rPr lang="fr-FR" sz="1600" b="1" dirty="0" err="1"/>
              <a:t>Stormshield</a:t>
            </a:r>
            <a:r>
              <a:rPr lang="fr-FR" sz="1600" dirty="0"/>
              <a:t> placé entre le switch cœur et le routeur </a:t>
            </a:r>
            <a:r>
              <a:rPr lang="fr-FR" sz="1600" dirty="0" err="1"/>
              <a:t>Zyxel</a:t>
            </a:r>
            <a:r>
              <a:rPr lang="fr-FR" sz="1600" dirty="0"/>
              <a:t> pour un contrôle total du trafic.</a:t>
            </a:r>
          </a:p>
          <a:p>
            <a:endParaRPr lang="fr-FR" sz="1500" dirty="0"/>
          </a:p>
        </p:txBody>
      </p:sp>
      <p:pic>
        <p:nvPicPr>
          <p:cNvPr id="4" name="Image 3" descr="Les effets de contexte dans la réalisation d'un questionnaire – Drag'n  Survey">
            <a:extLst>
              <a:ext uri="{FF2B5EF4-FFF2-40B4-BE49-F238E27FC236}">
                <a16:creationId xmlns:a16="http://schemas.microsoft.com/office/drawing/2014/main" id="{06458F0B-1A64-7F45-F054-415BF8AA65CC}"/>
              </a:ext>
            </a:extLst>
          </p:cNvPr>
          <p:cNvPicPr>
            <a:picLocks noChangeAspect="1"/>
          </p:cNvPicPr>
          <p:nvPr/>
        </p:nvPicPr>
        <p:blipFill>
          <a:blip r:embed="rId2"/>
          <a:srcRect l="4762" r="8725"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00193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8769F6-DC69-457E-4B55-A4792B6641ED}"/>
              </a:ext>
            </a:extLst>
          </p:cNvPr>
          <p:cNvSpPr>
            <a:spLocks noGrp="1"/>
          </p:cNvSpPr>
          <p:nvPr>
            <p:ph type="title"/>
          </p:nvPr>
        </p:nvSpPr>
        <p:spPr>
          <a:xfrm>
            <a:off x="481013" y="3752849"/>
            <a:ext cx="3290887" cy="2452687"/>
          </a:xfrm>
        </p:spPr>
        <p:txBody>
          <a:bodyPr anchor="ctr">
            <a:normAutofit/>
          </a:bodyPr>
          <a:lstStyle/>
          <a:p>
            <a:r>
              <a:rPr lang="fr-FR" sz="3600" u="sng">
                <a:ea typeface="+mj-lt"/>
                <a:cs typeface="+mj-lt"/>
              </a:rPr>
              <a:t>Objectifs du projet</a:t>
            </a:r>
            <a:endParaRPr lang="fr-FR" sz="3600" u="sng"/>
          </a:p>
        </p:txBody>
      </p:sp>
      <p:pic>
        <p:nvPicPr>
          <p:cNvPr id="4" name="Image 3" descr="Objectifs ISO 9001 : définir le SMQ">
            <a:extLst>
              <a:ext uri="{FF2B5EF4-FFF2-40B4-BE49-F238E27FC236}">
                <a16:creationId xmlns:a16="http://schemas.microsoft.com/office/drawing/2014/main" id="{4AF8D6E9-0CCE-62BA-B0D2-72F638F12DF9}"/>
              </a:ext>
            </a:extLst>
          </p:cNvPr>
          <p:cNvPicPr>
            <a:picLocks noChangeAspect="1"/>
          </p:cNvPicPr>
          <p:nvPr/>
        </p:nvPicPr>
        <p:blipFill>
          <a:blip r:embed="rId2"/>
          <a:srcRect t="1649" b="22264"/>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Espace réservé du contenu 2">
            <a:extLst>
              <a:ext uri="{FF2B5EF4-FFF2-40B4-BE49-F238E27FC236}">
                <a16:creationId xmlns:a16="http://schemas.microsoft.com/office/drawing/2014/main" id="{FD2BD054-AF34-8C4A-705F-600D80BBF9CE}"/>
              </a:ext>
            </a:extLst>
          </p:cNvPr>
          <p:cNvSpPr>
            <a:spLocks noGrp="1"/>
          </p:cNvSpPr>
          <p:nvPr>
            <p:ph idx="1"/>
          </p:nvPr>
        </p:nvSpPr>
        <p:spPr>
          <a:xfrm>
            <a:off x="4223982" y="3752850"/>
            <a:ext cx="7485413" cy="2696936"/>
          </a:xfrm>
        </p:spPr>
        <p:txBody>
          <a:bodyPr vert="horz" lIns="91440" tIns="45720" rIns="91440" bIns="45720" rtlCol="0" anchor="ctr">
            <a:normAutofit/>
          </a:bodyPr>
          <a:lstStyle/>
          <a:p>
            <a:pPr marL="0" indent="0">
              <a:buNone/>
            </a:pPr>
            <a:r>
              <a:rPr lang="fr-FR" sz="1600" dirty="0"/>
              <a:t>Les objectifs principaux de cet AP étaient :</a:t>
            </a:r>
          </a:p>
          <a:p>
            <a:r>
              <a:rPr lang="fr-FR" sz="1600" dirty="0"/>
              <a:t>Installer et configurer les solutions </a:t>
            </a:r>
            <a:r>
              <a:rPr lang="fr-FR" sz="1600" b="1" dirty="0"/>
              <a:t>HIPS </a:t>
            </a:r>
            <a:r>
              <a:rPr lang="fr-FR" sz="1600" b="1" dirty="0" err="1"/>
              <a:t>Wazuh</a:t>
            </a:r>
            <a:r>
              <a:rPr lang="fr-FR" sz="1600" dirty="0"/>
              <a:t> et </a:t>
            </a:r>
            <a:r>
              <a:rPr lang="fr-FR" sz="1600" b="1" dirty="0"/>
              <a:t>Fail2ban</a:t>
            </a:r>
            <a:endParaRPr lang="fr-FR" sz="1600" dirty="0"/>
          </a:p>
          <a:p>
            <a:r>
              <a:rPr lang="fr-FR" sz="1600" dirty="0"/>
              <a:t>Sécuriser les flux réseau via un firewall </a:t>
            </a:r>
            <a:r>
              <a:rPr lang="fr-FR" sz="1600" b="1" dirty="0" err="1"/>
              <a:t>Stormshield</a:t>
            </a:r>
            <a:r>
              <a:rPr lang="fr-FR" sz="1600" b="1" dirty="0"/>
              <a:t> (SNS)</a:t>
            </a:r>
            <a:endParaRPr lang="fr-FR" sz="1600" dirty="0"/>
          </a:p>
          <a:p>
            <a:r>
              <a:rPr lang="fr-FR" sz="1600" dirty="0"/>
              <a:t>Mettre en place une protection </a:t>
            </a:r>
            <a:r>
              <a:rPr lang="fr-FR" sz="1600" b="1" dirty="0"/>
              <a:t>périmétrique et interne</a:t>
            </a:r>
            <a:r>
              <a:rPr lang="fr-FR" sz="1600" dirty="0"/>
              <a:t> (LAN / DMZ)</a:t>
            </a:r>
          </a:p>
          <a:p>
            <a:r>
              <a:rPr lang="fr-FR" sz="1600" dirty="0"/>
              <a:t>Configurer des </a:t>
            </a:r>
            <a:r>
              <a:rPr lang="fr-FR" sz="1600" b="1" dirty="0"/>
              <a:t>bannissements automatiques</a:t>
            </a:r>
            <a:r>
              <a:rPr lang="fr-FR" sz="1600" dirty="0"/>
              <a:t> et des alertes de sécurité</a:t>
            </a:r>
          </a:p>
          <a:p>
            <a:r>
              <a:rPr lang="fr-FR" sz="1600" dirty="0" smtClean="0"/>
              <a:t>Tester </a:t>
            </a:r>
            <a:r>
              <a:rPr lang="fr-FR" sz="1600" dirty="0"/>
              <a:t>l'efficacité des solutions face à des </a:t>
            </a:r>
            <a:r>
              <a:rPr lang="fr-FR" sz="1600" b="1" dirty="0"/>
              <a:t>scénarios d'attaques</a:t>
            </a:r>
            <a:r>
              <a:rPr lang="fr-FR" sz="1600" dirty="0"/>
              <a:t> (</a:t>
            </a:r>
            <a:r>
              <a:rPr lang="fr-FR" sz="1600" dirty="0" err="1"/>
              <a:t>Nmap</a:t>
            </a:r>
            <a:r>
              <a:rPr lang="fr-FR" sz="1600" dirty="0"/>
              <a:t>, Flood)</a:t>
            </a:r>
          </a:p>
          <a:p>
            <a:endParaRPr lang="fr-FR" sz="1500" dirty="0"/>
          </a:p>
        </p:txBody>
      </p:sp>
    </p:spTree>
    <p:extLst>
      <p:ext uri="{BB962C8B-B14F-4D97-AF65-F5344CB8AC3E}">
        <p14:creationId xmlns:p14="http://schemas.microsoft.com/office/powerpoint/2010/main" val="2958442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79AA5F9-DA4F-D3B1-3783-9E94A75AF2F8}"/>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u="sng" kern="1200" dirty="0" err="1">
                <a:solidFill>
                  <a:srgbClr val="FFFFFF"/>
                </a:solidFill>
                <a:latin typeface="+mj-lt"/>
                <a:ea typeface="+mj-ea"/>
                <a:cs typeface="+mj-cs"/>
              </a:rPr>
              <a:t>Schéma</a:t>
            </a:r>
            <a:r>
              <a:rPr lang="en-US" sz="4000" u="sng" kern="1200" dirty="0">
                <a:solidFill>
                  <a:srgbClr val="FFFFFF"/>
                </a:solidFill>
                <a:latin typeface="+mj-lt"/>
                <a:ea typeface="+mj-ea"/>
                <a:cs typeface="+mj-cs"/>
              </a:rPr>
              <a:t> réseau</a:t>
            </a:r>
          </a:p>
        </p:txBody>
      </p:sp>
      <p:pic>
        <p:nvPicPr>
          <p:cNvPr id="5" name="Espace réservé du contenu 4"/>
          <p:cNvPicPr>
            <a:picLocks noGrp="1" noChangeAspect="1"/>
          </p:cNvPicPr>
          <p:nvPr>
            <p:ph idx="1"/>
          </p:nvPr>
        </p:nvPicPr>
        <p:blipFill>
          <a:blip r:embed="rId2"/>
          <a:stretch>
            <a:fillRect/>
          </a:stretch>
        </p:blipFill>
        <p:spPr>
          <a:xfrm>
            <a:off x="838200" y="1933187"/>
            <a:ext cx="10515600" cy="4136214"/>
          </a:xfrm>
          <a:prstGeom prst="rect">
            <a:avLst/>
          </a:prstGeom>
        </p:spPr>
      </p:pic>
    </p:spTree>
    <p:extLst>
      <p:ext uri="{BB962C8B-B14F-4D97-AF65-F5344CB8AC3E}">
        <p14:creationId xmlns:p14="http://schemas.microsoft.com/office/powerpoint/2010/main" val="2099543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C9AFE40-FC6D-E8B7-D3B2-700BA0D1918A}"/>
              </a:ext>
            </a:extLst>
          </p:cNvPr>
          <p:cNvSpPr>
            <a:spLocks noGrp="1"/>
          </p:cNvSpPr>
          <p:nvPr>
            <p:ph type="title"/>
          </p:nvPr>
        </p:nvSpPr>
        <p:spPr>
          <a:xfrm>
            <a:off x="630936" y="639520"/>
            <a:ext cx="3429000" cy="1719072"/>
          </a:xfrm>
        </p:spPr>
        <p:txBody>
          <a:bodyPr anchor="b">
            <a:normAutofit/>
          </a:bodyPr>
          <a:lstStyle/>
          <a:p>
            <a:r>
              <a:rPr lang="fr-FR" sz="5000" u="sng">
                <a:ea typeface="+mj-lt"/>
                <a:cs typeface="+mj-lt"/>
              </a:rPr>
              <a:t>Organisation</a:t>
            </a:r>
            <a:r>
              <a:rPr lang="fr-FR" sz="5000" dirty="0">
                <a:ea typeface="+mj-lt"/>
                <a:cs typeface="+mj-lt"/>
              </a:rPr>
              <a:t> </a:t>
            </a:r>
            <a:endParaRPr lang="fr-FR" sz="5000" dirty="0"/>
          </a:p>
        </p:txBody>
      </p:sp>
      <p:sp>
        <p:nvSpPr>
          <p:cNvPr id="11" name="sketch line">
            <a:extLst>
              <a:ext uri="{FF2B5EF4-FFF2-40B4-BE49-F238E27FC236}">
                <a16:creationId xmlns:a16="http://schemas.microsoft.com/office/drawing/2014/main" id="{CD8B4F24-440B-49E9-B85D-733523DC06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EED8CCF5-DF1B-3850-0C99-F22074BCB0C0}"/>
              </a:ext>
            </a:extLst>
          </p:cNvPr>
          <p:cNvSpPr>
            <a:spLocks noGrp="1"/>
          </p:cNvSpPr>
          <p:nvPr>
            <p:ph idx="1"/>
          </p:nvPr>
        </p:nvSpPr>
        <p:spPr>
          <a:xfrm>
            <a:off x="630936" y="2807208"/>
            <a:ext cx="3429000" cy="3410712"/>
          </a:xfrm>
        </p:spPr>
        <p:txBody>
          <a:bodyPr vert="horz" lIns="91440" tIns="45720" rIns="91440" bIns="45720" rtlCol="0" anchor="t">
            <a:normAutofit/>
          </a:bodyPr>
          <a:lstStyle/>
          <a:p>
            <a:pPr marL="0" indent="0">
              <a:buNone/>
            </a:pPr>
            <a:r>
              <a:rPr lang="fr-FR" sz="1500">
                <a:ea typeface="+mn-lt"/>
                <a:cs typeface="+mn-lt"/>
              </a:rPr>
              <a:t>Dans le cadre de ce projet, j’ai assuré seul le rôle de </a:t>
            </a:r>
            <a:r>
              <a:rPr lang="fr-FR" sz="1500" b="1">
                <a:ea typeface="+mn-lt"/>
                <a:cs typeface="+mn-lt"/>
              </a:rPr>
              <a:t>chef de projet</a:t>
            </a:r>
            <a:r>
              <a:rPr lang="fr-FR" sz="1500">
                <a:ea typeface="+mn-lt"/>
                <a:cs typeface="+mn-lt"/>
              </a:rPr>
              <a:t>.</a:t>
            </a:r>
            <a:br>
              <a:rPr lang="fr-FR" sz="1500">
                <a:ea typeface="+mn-lt"/>
                <a:cs typeface="+mn-lt"/>
              </a:rPr>
            </a:br>
            <a:r>
              <a:rPr lang="fr-FR" sz="1500">
                <a:ea typeface="+mn-lt"/>
                <a:cs typeface="+mn-lt"/>
              </a:rPr>
              <a:t> J’étais donc responsable de l’ensemble des étapes :</a:t>
            </a:r>
            <a:endParaRPr lang="fr-FR" sz="1500"/>
          </a:p>
          <a:p>
            <a:r>
              <a:rPr lang="fr-FR" sz="1500">
                <a:ea typeface="+mn-lt"/>
                <a:cs typeface="+mn-lt"/>
              </a:rPr>
              <a:t>analyse du besoin,</a:t>
            </a:r>
            <a:endParaRPr lang="fr-FR" sz="1500"/>
          </a:p>
          <a:p>
            <a:r>
              <a:rPr lang="fr-FR" sz="1500">
                <a:ea typeface="+mn-lt"/>
                <a:cs typeface="+mn-lt"/>
              </a:rPr>
              <a:t>planification,</a:t>
            </a:r>
            <a:endParaRPr lang="fr-FR" sz="1500"/>
          </a:p>
          <a:p>
            <a:r>
              <a:rPr lang="fr-FR" sz="1500">
                <a:ea typeface="+mn-lt"/>
                <a:cs typeface="+mn-lt"/>
              </a:rPr>
              <a:t>installation et configuration technique,</a:t>
            </a:r>
            <a:endParaRPr lang="fr-FR" sz="1500"/>
          </a:p>
          <a:p>
            <a:r>
              <a:rPr lang="fr-FR" sz="1500">
                <a:ea typeface="+mn-lt"/>
                <a:cs typeface="+mn-lt"/>
              </a:rPr>
              <a:t>suivi de l’avancement,</a:t>
            </a:r>
            <a:endParaRPr lang="fr-FR" sz="1500"/>
          </a:p>
          <a:p>
            <a:r>
              <a:rPr lang="fr-FR" sz="1500">
                <a:ea typeface="+mn-lt"/>
                <a:cs typeface="+mn-lt"/>
              </a:rPr>
              <a:t>tests,</a:t>
            </a:r>
            <a:endParaRPr lang="fr-FR" sz="1500"/>
          </a:p>
          <a:p>
            <a:r>
              <a:rPr lang="fr-FR" sz="1500">
                <a:ea typeface="+mn-lt"/>
                <a:cs typeface="+mn-lt"/>
              </a:rPr>
              <a:t>et documentation finale.</a:t>
            </a:r>
            <a:endParaRPr lang="fr-FR" sz="1500"/>
          </a:p>
          <a:p>
            <a:endParaRPr lang="fr-FR" sz="1500"/>
          </a:p>
        </p:txBody>
      </p:sp>
      <p:pic>
        <p:nvPicPr>
          <p:cNvPr id="4" name="Image 3" descr="Réussir implique de développer une organisation du travail plus efficace et  plus rapidement que la concurrence - IT SOCIAL">
            <a:extLst>
              <a:ext uri="{FF2B5EF4-FFF2-40B4-BE49-F238E27FC236}">
                <a16:creationId xmlns:a16="http://schemas.microsoft.com/office/drawing/2014/main" id="{A2A8F761-206B-BBC8-2FCC-822FBD975CD6}"/>
              </a:ext>
            </a:extLst>
          </p:cNvPr>
          <p:cNvPicPr>
            <a:picLocks noChangeAspect="1"/>
          </p:cNvPicPr>
          <p:nvPr/>
        </p:nvPicPr>
        <p:blipFill>
          <a:blip r:embed="rId2"/>
          <a:stretch>
            <a:fillRect/>
          </a:stretch>
        </p:blipFill>
        <p:spPr>
          <a:xfrm>
            <a:off x="4654296" y="978179"/>
            <a:ext cx="6903720" cy="4901641"/>
          </a:xfrm>
          <a:prstGeom prst="rect">
            <a:avLst/>
          </a:prstGeom>
        </p:spPr>
      </p:pic>
    </p:spTree>
    <p:extLst>
      <p:ext uri="{BB962C8B-B14F-4D97-AF65-F5344CB8AC3E}">
        <p14:creationId xmlns:p14="http://schemas.microsoft.com/office/powerpoint/2010/main" val="983694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EFD753D-6A49-46DD-9E82-AA6E2C62B4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38A5824-1F4A-4EE7-BC13-5BB48FC080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29FA7AB-175E-137F-28E9-6CF69B8CE099}"/>
              </a:ext>
            </a:extLst>
          </p:cNvPr>
          <p:cNvSpPr>
            <a:spLocks noGrp="1"/>
          </p:cNvSpPr>
          <p:nvPr>
            <p:ph type="title"/>
          </p:nvPr>
        </p:nvSpPr>
        <p:spPr>
          <a:xfrm>
            <a:off x="798257" y="637523"/>
            <a:ext cx="3608896" cy="1690993"/>
          </a:xfrm>
        </p:spPr>
        <p:txBody>
          <a:bodyPr anchor="b">
            <a:normAutofit/>
          </a:bodyPr>
          <a:lstStyle/>
          <a:p>
            <a:r>
              <a:rPr lang="fr-FR" sz="3600" u="sng">
                <a:solidFill>
                  <a:srgbClr val="FFFFFF"/>
                </a:solidFill>
                <a:ea typeface="+mj-lt"/>
                <a:cs typeface="+mj-lt"/>
              </a:rPr>
              <a:t>Moyens techniques et organisationnels</a:t>
            </a:r>
            <a:endParaRPr lang="fr-FR" sz="3600" u="sng">
              <a:solidFill>
                <a:srgbClr val="FFFFFF"/>
              </a:solidFill>
            </a:endParaRPr>
          </a:p>
        </p:txBody>
      </p:sp>
      <p:sp>
        <p:nvSpPr>
          <p:cNvPr id="3" name="Espace réservé du contenu 2">
            <a:extLst>
              <a:ext uri="{FF2B5EF4-FFF2-40B4-BE49-F238E27FC236}">
                <a16:creationId xmlns:a16="http://schemas.microsoft.com/office/drawing/2014/main" id="{79CF2AF3-51A3-8A0F-6AE0-F7687BDD9439}"/>
              </a:ext>
            </a:extLst>
          </p:cNvPr>
          <p:cNvSpPr>
            <a:spLocks noGrp="1"/>
          </p:cNvSpPr>
          <p:nvPr>
            <p:ph idx="1"/>
          </p:nvPr>
        </p:nvSpPr>
        <p:spPr>
          <a:xfrm>
            <a:off x="798256" y="2474260"/>
            <a:ext cx="3607930" cy="3677158"/>
          </a:xfrm>
        </p:spPr>
        <p:txBody>
          <a:bodyPr vert="horz" lIns="91440" tIns="45720" rIns="91440" bIns="45720" rtlCol="0" anchor="t">
            <a:normAutofit/>
          </a:bodyPr>
          <a:lstStyle/>
          <a:p>
            <a:pPr marL="0" indent="0">
              <a:buNone/>
            </a:pPr>
            <a:r>
              <a:rPr lang="fr-FR" sz="1400" dirty="0">
                <a:solidFill>
                  <a:schemeClr val="bg1"/>
                </a:solidFill>
              </a:rPr>
              <a:t>Pour mener à bien l'AP </a:t>
            </a:r>
            <a:r>
              <a:rPr lang="fr-FR" sz="1400" b="1" dirty="0">
                <a:solidFill>
                  <a:schemeClr val="bg1"/>
                </a:solidFill>
              </a:rPr>
              <a:t>ALERTEINTRUSION</a:t>
            </a:r>
            <a:r>
              <a:rPr lang="fr-FR" sz="1400" dirty="0">
                <a:solidFill>
                  <a:schemeClr val="bg1"/>
                </a:solidFill>
              </a:rPr>
              <a:t>, plusieurs moyens ont été utilisés :</a:t>
            </a:r>
          </a:p>
          <a:p>
            <a:r>
              <a:rPr lang="fr-FR" sz="1400" b="1" dirty="0">
                <a:solidFill>
                  <a:schemeClr val="bg1"/>
                </a:solidFill>
              </a:rPr>
              <a:t>Hyper-V</a:t>
            </a:r>
            <a:r>
              <a:rPr lang="fr-FR" sz="1400" dirty="0">
                <a:solidFill>
                  <a:schemeClr val="bg1"/>
                </a:solidFill>
              </a:rPr>
              <a:t> pour l'hébergement des machines virtuelles</a:t>
            </a:r>
          </a:p>
          <a:p>
            <a:r>
              <a:rPr lang="fr-FR" sz="1400" b="1" dirty="0">
                <a:solidFill>
                  <a:schemeClr val="bg1"/>
                </a:solidFill>
              </a:rPr>
              <a:t>Serveurs Linux Debian</a:t>
            </a:r>
            <a:r>
              <a:rPr lang="fr-FR" sz="1400" dirty="0">
                <a:solidFill>
                  <a:schemeClr val="bg1"/>
                </a:solidFill>
              </a:rPr>
              <a:t> (Web Primaire et Secondaire en DMZ)</a:t>
            </a:r>
          </a:p>
          <a:p>
            <a:r>
              <a:rPr lang="fr-FR" sz="1400" b="1" dirty="0" err="1">
                <a:solidFill>
                  <a:schemeClr val="bg1"/>
                </a:solidFill>
              </a:rPr>
              <a:t>Wazuh</a:t>
            </a:r>
            <a:r>
              <a:rPr lang="fr-FR" sz="1400" dirty="0">
                <a:solidFill>
                  <a:schemeClr val="bg1"/>
                </a:solidFill>
              </a:rPr>
              <a:t> comme solution HIPS pour la zone LAN</a:t>
            </a:r>
          </a:p>
          <a:p>
            <a:r>
              <a:rPr lang="fr-FR" sz="1400" b="1" dirty="0">
                <a:solidFill>
                  <a:schemeClr val="bg1"/>
                </a:solidFill>
              </a:rPr>
              <a:t>Fail2ban</a:t>
            </a:r>
            <a:r>
              <a:rPr lang="fr-FR" sz="1400" dirty="0">
                <a:solidFill>
                  <a:schemeClr val="bg1"/>
                </a:solidFill>
              </a:rPr>
              <a:t> comme solution HIPS pour la zone DMZ</a:t>
            </a:r>
          </a:p>
          <a:p>
            <a:r>
              <a:rPr lang="fr-FR" sz="1400" b="1" dirty="0">
                <a:solidFill>
                  <a:schemeClr val="bg1"/>
                </a:solidFill>
              </a:rPr>
              <a:t>Équipements réseau</a:t>
            </a:r>
            <a:r>
              <a:rPr lang="fr-FR" sz="1400" dirty="0">
                <a:solidFill>
                  <a:schemeClr val="bg1"/>
                </a:solidFill>
              </a:rPr>
              <a:t> (</a:t>
            </a:r>
            <a:r>
              <a:rPr lang="fr-FR" sz="1400" dirty="0" err="1" smtClean="0">
                <a:solidFill>
                  <a:schemeClr val="bg1"/>
                </a:solidFill>
              </a:rPr>
              <a:t>Stormshield</a:t>
            </a:r>
            <a:r>
              <a:rPr lang="fr-FR" sz="1400" dirty="0" smtClean="0">
                <a:solidFill>
                  <a:schemeClr val="bg1"/>
                </a:solidFill>
              </a:rPr>
              <a:t>, </a:t>
            </a:r>
            <a:r>
              <a:rPr lang="fr-FR" sz="1400" dirty="0" err="1">
                <a:solidFill>
                  <a:schemeClr val="bg1"/>
                </a:solidFill>
              </a:rPr>
              <a:t>switchs</a:t>
            </a:r>
            <a:r>
              <a:rPr lang="fr-FR" sz="1400" dirty="0">
                <a:solidFill>
                  <a:schemeClr val="bg1"/>
                </a:solidFill>
              </a:rPr>
              <a:t> </a:t>
            </a:r>
            <a:r>
              <a:rPr lang="fr-FR" sz="1400" dirty="0" smtClean="0">
                <a:solidFill>
                  <a:schemeClr val="bg1"/>
                </a:solidFill>
              </a:rPr>
              <a:t>Cisco de la zone LAN)</a:t>
            </a:r>
            <a:endParaRPr lang="fr-FR" sz="1400" dirty="0">
              <a:solidFill>
                <a:schemeClr val="bg1"/>
              </a:solidFill>
            </a:endParaRPr>
          </a:p>
          <a:p>
            <a:r>
              <a:rPr lang="fr-FR" sz="1400" b="1" dirty="0">
                <a:solidFill>
                  <a:schemeClr val="bg1"/>
                </a:solidFill>
              </a:rPr>
              <a:t>Kali Linux</a:t>
            </a:r>
            <a:r>
              <a:rPr lang="fr-FR" sz="1400" dirty="0">
                <a:solidFill>
                  <a:schemeClr val="bg1"/>
                </a:solidFill>
              </a:rPr>
              <a:t> pour la réalisation des tests d'intrusion et de flood</a:t>
            </a:r>
          </a:p>
          <a:p>
            <a:endParaRPr lang="fr-FR" sz="1400" dirty="0">
              <a:solidFill>
                <a:srgbClr val="FFFFFF"/>
              </a:solidFill>
            </a:endParaRPr>
          </a:p>
        </p:txBody>
      </p:sp>
      <p:pic>
        <p:nvPicPr>
          <p:cNvPr id="17" name="Image 16" descr="Monitoring Cisco Network Devices with Wazuh: A Complete Guide - Simplic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4615" y="321732"/>
            <a:ext cx="5225142" cy="3044569"/>
          </a:xfrm>
          <a:prstGeom prst="rect">
            <a:avLst/>
          </a:prstGeom>
          <a:noFill/>
          <a:ln>
            <a:noFill/>
          </a:ln>
        </p:spPr>
      </p:pic>
      <p:pic>
        <p:nvPicPr>
          <p:cNvPr id="18" name="Image 17" descr="Fail2ban : Comment protéger un serveur Linux du brute force SSH » BLD Web  Agency"/>
          <p:cNvPicPr/>
          <p:nvPr/>
        </p:nvPicPr>
        <p:blipFill>
          <a:blip r:embed="rId3">
            <a:extLst>
              <a:ext uri="{28A0092B-C50C-407E-A947-70E740481C1C}">
                <a14:useLocalDpi xmlns:a14="http://schemas.microsoft.com/office/drawing/2010/main" val="0"/>
              </a:ext>
            </a:extLst>
          </a:blip>
          <a:srcRect/>
          <a:stretch>
            <a:fillRect/>
          </a:stretch>
        </p:blipFill>
        <p:spPr bwMode="auto">
          <a:xfrm>
            <a:off x="5894615" y="2804441"/>
            <a:ext cx="5176157" cy="1923746"/>
          </a:xfrm>
          <a:prstGeom prst="rect">
            <a:avLst/>
          </a:prstGeom>
          <a:noFill/>
          <a:ln>
            <a:noFill/>
          </a:ln>
        </p:spPr>
      </p:pic>
      <p:pic>
        <p:nvPicPr>
          <p:cNvPr id="19" name="Image 18" descr="SN160 : Pare-feu UTM pour les petites organisations | Stormshield"/>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23281" y="4615362"/>
            <a:ext cx="3039745" cy="1823720"/>
          </a:xfrm>
          <a:prstGeom prst="rect">
            <a:avLst/>
          </a:prstGeom>
          <a:noFill/>
          <a:ln>
            <a:noFill/>
          </a:ln>
        </p:spPr>
      </p:pic>
      <p:pic>
        <p:nvPicPr>
          <p:cNvPr id="20" name="Image 19" descr="Kali Linux : téléchargement et installation gratuits sous Windows |  Microsoft Store"/>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73622" y="4865830"/>
            <a:ext cx="3118485" cy="1753870"/>
          </a:xfrm>
          <a:prstGeom prst="rect">
            <a:avLst/>
          </a:prstGeom>
          <a:noFill/>
          <a:ln>
            <a:noFill/>
          </a:ln>
        </p:spPr>
      </p:pic>
    </p:spTree>
    <p:extLst>
      <p:ext uri="{BB962C8B-B14F-4D97-AF65-F5344CB8AC3E}">
        <p14:creationId xmlns:p14="http://schemas.microsoft.com/office/powerpoint/2010/main" val="3971641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D7B6173-1D58-48E2-83CF-37350F315F7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B068B58-6F94-4AFF-A8A7-18573884D6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B0DAC8FB-A162-44E3-A606-C855A03A5B09}"/>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6" name="Rectangle 15">
            <a:extLst>
              <a:ext uri="{FF2B5EF4-FFF2-40B4-BE49-F238E27FC236}">
                <a16:creationId xmlns:a16="http://schemas.microsoft.com/office/drawing/2014/main" id="{21BDEC81-16A7-4451-B893-C15000083B7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BE5B028C-7535-45E5-9D2C-32C50D0E0E4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re 1">
            <a:extLst>
              <a:ext uri="{FF2B5EF4-FFF2-40B4-BE49-F238E27FC236}">
                <a16:creationId xmlns:a16="http://schemas.microsoft.com/office/drawing/2014/main" id="{1E0C3157-D8D2-4F29-98BB-A008E5CF9536}"/>
              </a:ext>
            </a:extLst>
          </p:cNvPr>
          <p:cNvSpPr>
            <a:spLocks noGrp="1"/>
          </p:cNvSpPr>
          <p:nvPr>
            <p:ph type="title"/>
          </p:nvPr>
        </p:nvSpPr>
        <p:spPr>
          <a:xfrm>
            <a:off x="1191966" y="900622"/>
            <a:ext cx="4997189" cy="1893524"/>
          </a:xfrm>
        </p:spPr>
        <p:txBody>
          <a:bodyPr anchor="b">
            <a:normAutofit/>
          </a:bodyPr>
          <a:lstStyle/>
          <a:p>
            <a:r>
              <a:rPr lang="fr-FR" sz="4800" u="sng">
                <a:ea typeface="+mj-lt"/>
                <a:cs typeface="+mj-lt"/>
              </a:rPr>
              <a:t>Outils de gestion de projet</a:t>
            </a:r>
            <a:endParaRPr lang="fr-FR" sz="4800" u="sng"/>
          </a:p>
        </p:txBody>
      </p:sp>
      <p:sp>
        <p:nvSpPr>
          <p:cNvPr id="3" name="Espace réservé du contenu 2">
            <a:extLst>
              <a:ext uri="{FF2B5EF4-FFF2-40B4-BE49-F238E27FC236}">
                <a16:creationId xmlns:a16="http://schemas.microsoft.com/office/drawing/2014/main" id="{7CE2CBBE-588C-A317-DCD4-5F46558FC093}"/>
              </a:ext>
            </a:extLst>
          </p:cNvPr>
          <p:cNvSpPr>
            <a:spLocks noGrp="1"/>
          </p:cNvSpPr>
          <p:nvPr>
            <p:ph idx="1"/>
          </p:nvPr>
        </p:nvSpPr>
        <p:spPr>
          <a:xfrm>
            <a:off x="1191966" y="2965593"/>
            <a:ext cx="4997189" cy="2941544"/>
          </a:xfrm>
        </p:spPr>
        <p:txBody>
          <a:bodyPr vert="horz" lIns="91440" tIns="45720" rIns="91440" bIns="45720" rtlCol="0">
            <a:normAutofit/>
          </a:bodyPr>
          <a:lstStyle/>
          <a:p>
            <a:r>
              <a:rPr lang="fr-FR" sz="1500" b="1" dirty="0">
                <a:ea typeface="+mn-lt"/>
                <a:cs typeface="+mn-lt"/>
              </a:rPr>
              <a:t>Diagramme de Gantt</a:t>
            </a:r>
            <a:br>
              <a:rPr lang="fr-FR" sz="1500" b="1" dirty="0">
                <a:ea typeface="+mn-lt"/>
                <a:cs typeface="+mn-lt"/>
              </a:rPr>
            </a:br>
            <a:r>
              <a:rPr lang="fr-FR" sz="1500" b="1" dirty="0">
                <a:ea typeface="+mn-lt"/>
                <a:cs typeface="+mn-lt"/>
              </a:rPr>
              <a:t> Le diagramme de Gantt a été utilisé afin de planifier les différentes phases du projet</a:t>
            </a:r>
            <a:r>
              <a:rPr lang="fr-FR" sz="1500" dirty="0">
                <a:ea typeface="+mn-lt"/>
                <a:cs typeface="+mn-lt"/>
              </a:rPr>
              <a:t>, estimer les durées prévisionnelles et comparer le temps prévu au temps réellement passé.</a:t>
            </a:r>
            <a:br>
              <a:rPr lang="fr-FR" sz="1500" dirty="0">
                <a:ea typeface="+mn-lt"/>
                <a:cs typeface="+mn-lt"/>
              </a:rPr>
            </a:br>
            <a:r>
              <a:rPr lang="fr-FR" sz="1500" dirty="0">
                <a:ea typeface="+mn-lt"/>
                <a:cs typeface="+mn-lt"/>
              </a:rPr>
              <a:t> Il a permis d’identifier clairement les </a:t>
            </a:r>
            <a:r>
              <a:rPr lang="fr-FR" sz="1500" b="1" dirty="0">
                <a:ea typeface="+mn-lt"/>
                <a:cs typeface="+mn-lt"/>
              </a:rPr>
              <a:t>écarts de planning</a:t>
            </a:r>
            <a:r>
              <a:rPr lang="fr-FR" sz="1500" dirty="0">
                <a:ea typeface="+mn-lt"/>
                <a:cs typeface="+mn-lt"/>
              </a:rPr>
              <a:t> et d’en analyser les causes.</a:t>
            </a:r>
            <a:endParaRPr lang="fr-FR" sz="1500" dirty="0"/>
          </a:p>
          <a:p>
            <a:r>
              <a:rPr lang="fr-FR" sz="1500" b="1" dirty="0" err="1">
                <a:ea typeface="+mn-lt"/>
                <a:cs typeface="+mn-lt"/>
              </a:rPr>
              <a:t>Trello</a:t>
            </a:r>
            <a:r>
              <a:rPr lang="fr-FR" sz="1500" b="1" dirty="0">
                <a:ea typeface="+mn-lt"/>
                <a:cs typeface="+mn-lt"/>
              </a:rPr>
              <a:t/>
            </a:r>
            <a:br>
              <a:rPr lang="fr-FR" sz="1500" b="1" dirty="0">
                <a:ea typeface="+mn-lt"/>
                <a:cs typeface="+mn-lt"/>
              </a:rPr>
            </a:br>
            <a:r>
              <a:rPr lang="fr-FR" sz="1500" b="1" dirty="0" err="1">
                <a:ea typeface="+mn-lt"/>
                <a:cs typeface="+mn-lt"/>
              </a:rPr>
              <a:t>Trello</a:t>
            </a:r>
            <a:r>
              <a:rPr lang="fr-FR" sz="1500" b="1" dirty="0">
                <a:ea typeface="+mn-lt"/>
                <a:cs typeface="+mn-lt"/>
              </a:rPr>
              <a:t> a servi d’outil de suivi des tâches</a:t>
            </a:r>
            <a:r>
              <a:rPr lang="fr-FR" sz="1500" dirty="0">
                <a:ea typeface="+mn-lt"/>
                <a:cs typeface="+mn-lt"/>
              </a:rPr>
              <a:t>.</a:t>
            </a:r>
          </a:p>
          <a:p>
            <a:pPr marL="0" indent="0">
              <a:buNone/>
            </a:pPr>
            <a:r>
              <a:rPr lang="fr-FR" sz="1500" dirty="0">
                <a:ea typeface="+mn-lt"/>
                <a:cs typeface="+mn-lt"/>
              </a:rPr>
              <a:t>Chaque étape du projet a été découpée en actions (à faire, en cours, </a:t>
            </a:r>
            <a:r>
              <a:rPr lang="fr-FR" sz="1500" dirty="0" smtClean="0">
                <a:ea typeface="+mn-lt"/>
                <a:cs typeface="+mn-lt"/>
              </a:rPr>
              <a:t>a tester, terminé</a:t>
            </a:r>
            <a:r>
              <a:rPr lang="fr-FR" sz="1500" dirty="0">
                <a:ea typeface="+mn-lt"/>
                <a:cs typeface="+mn-lt"/>
              </a:rPr>
              <a:t>), ce qui a facilité l’organisation du travail, le suivi de l’avancement et la priorisation des tâches.</a:t>
            </a:r>
            <a:endParaRPr lang="fr-FR" sz="1500" dirty="0"/>
          </a:p>
          <a:p>
            <a:endParaRPr lang="fr-FR" sz="1500" dirty="0"/>
          </a:p>
        </p:txBody>
      </p:sp>
      <p:pic>
        <p:nvPicPr>
          <p:cNvPr id="4" name="Image 3" descr="Trello : Mon avis sur cet outil Kanban pour la gestion de projets">
            <a:extLst>
              <a:ext uri="{FF2B5EF4-FFF2-40B4-BE49-F238E27FC236}">
                <a16:creationId xmlns:a16="http://schemas.microsoft.com/office/drawing/2014/main" id="{3AFA2F21-9391-AF4A-D39E-A0EC288CB061}"/>
              </a:ext>
            </a:extLst>
          </p:cNvPr>
          <p:cNvPicPr>
            <a:picLocks noChangeAspect="1"/>
          </p:cNvPicPr>
          <p:nvPr/>
        </p:nvPicPr>
        <p:blipFill>
          <a:blip r:embed="rId3"/>
          <a:srcRect t="26" r="-4" b="58"/>
          <a:stretch>
            <a:fillRect/>
          </a:stretch>
        </p:blipFill>
        <p:spPr>
          <a:xfrm>
            <a:off x="6575741" y="895610"/>
            <a:ext cx="4890576" cy="2443150"/>
          </a:xfrm>
          <a:prstGeom prst="rect">
            <a:avLst/>
          </a:prstGeom>
        </p:spPr>
      </p:pic>
      <p:pic>
        <p:nvPicPr>
          <p:cNvPr id="5" name="Image 4" descr="GANTT Project - ASL CONSEIL">
            <a:extLst>
              <a:ext uri="{FF2B5EF4-FFF2-40B4-BE49-F238E27FC236}">
                <a16:creationId xmlns:a16="http://schemas.microsoft.com/office/drawing/2014/main" id="{097CF377-26C1-9881-6CD6-623C0FDA7609}"/>
              </a:ext>
            </a:extLst>
          </p:cNvPr>
          <p:cNvPicPr>
            <a:picLocks noChangeAspect="1"/>
          </p:cNvPicPr>
          <p:nvPr/>
        </p:nvPicPr>
        <p:blipFill>
          <a:blip r:embed="rId4"/>
          <a:srcRect t="15079" r="2" b="18571"/>
          <a:stretch>
            <a:fillRect/>
          </a:stretch>
        </p:blipFill>
        <p:spPr>
          <a:xfrm>
            <a:off x="6575741" y="3504974"/>
            <a:ext cx="4890576" cy="2443150"/>
          </a:xfrm>
          <a:prstGeom prst="rect">
            <a:avLst/>
          </a:prstGeom>
        </p:spPr>
      </p:pic>
    </p:spTree>
    <p:extLst>
      <p:ext uri="{BB962C8B-B14F-4D97-AF65-F5344CB8AC3E}">
        <p14:creationId xmlns:p14="http://schemas.microsoft.com/office/powerpoint/2010/main" val="3092299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4C398F4-06EE-C938-5508-38C1A0AA0D54}"/>
              </a:ext>
            </a:extLst>
          </p:cNvPr>
          <p:cNvSpPr>
            <a:spLocks noGrp="1"/>
          </p:cNvSpPr>
          <p:nvPr>
            <p:ph type="title"/>
          </p:nvPr>
        </p:nvSpPr>
        <p:spPr>
          <a:xfrm>
            <a:off x="572493" y="238539"/>
            <a:ext cx="11018520" cy="1434415"/>
          </a:xfrm>
        </p:spPr>
        <p:txBody>
          <a:bodyPr anchor="b">
            <a:normAutofit/>
          </a:bodyPr>
          <a:lstStyle/>
          <a:p>
            <a:r>
              <a:rPr lang="fr-FR" sz="5400" u="sng">
                <a:ea typeface="+mj-lt"/>
                <a:cs typeface="+mj-lt"/>
              </a:rPr>
              <a:t>Méthode de travail</a:t>
            </a:r>
          </a:p>
        </p:txBody>
      </p:sp>
      <p:sp>
        <p:nvSpPr>
          <p:cNvPr id="11" name="sketchy line">
            <a:extLst>
              <a:ext uri="{FF2B5EF4-FFF2-40B4-BE49-F238E27FC236}">
                <a16:creationId xmlns:a16="http://schemas.microsoft.com/office/drawing/2014/main" id="{B2DD41CD-8F47-4F56-AD12-4E2FF7696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61B26ED3-4CF9-464D-5662-8FCEE5603E27}"/>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fr-FR" sz="1900">
                <a:ea typeface="+mn-lt"/>
                <a:cs typeface="+mn-lt"/>
              </a:rPr>
              <a:t>Pour mener le projet efficacement, j’ai adopté une méthode structurée :</a:t>
            </a:r>
            <a:endParaRPr lang="fr-FR" sz="1900"/>
          </a:p>
          <a:p>
            <a:r>
              <a:rPr lang="fr-FR" sz="1900">
                <a:ea typeface="+mn-lt"/>
                <a:cs typeface="+mn-lt"/>
              </a:rPr>
              <a:t>Découpage du projet par grandes étapes</a:t>
            </a:r>
            <a:endParaRPr lang="fr-FR" sz="1900"/>
          </a:p>
          <a:p>
            <a:r>
              <a:rPr lang="fr-FR" sz="1900">
                <a:ea typeface="+mn-lt"/>
                <a:cs typeface="+mn-lt"/>
              </a:rPr>
              <a:t>Utilisation d’un </a:t>
            </a:r>
            <a:r>
              <a:rPr lang="fr-FR" sz="1900" b="1">
                <a:ea typeface="+mn-lt"/>
                <a:cs typeface="+mn-lt"/>
              </a:rPr>
              <a:t>diagramme de Gantt</a:t>
            </a:r>
            <a:r>
              <a:rPr lang="fr-FR" sz="1900">
                <a:ea typeface="+mn-lt"/>
                <a:cs typeface="+mn-lt"/>
              </a:rPr>
              <a:t> pour planifier le temps</a:t>
            </a:r>
            <a:endParaRPr lang="fr-FR" sz="1900"/>
          </a:p>
          <a:p>
            <a:r>
              <a:rPr lang="fr-FR" sz="1900">
                <a:ea typeface="+mn-lt"/>
                <a:cs typeface="+mn-lt"/>
              </a:rPr>
              <a:t>Configuration progressive des serveurs puis des équipements</a:t>
            </a:r>
            <a:endParaRPr lang="fr-FR" sz="1900"/>
          </a:p>
          <a:p>
            <a:r>
              <a:rPr lang="fr-FR" sz="1900">
                <a:ea typeface="+mn-lt"/>
                <a:cs typeface="+mn-lt"/>
              </a:rPr>
              <a:t>Validation de chaque élément avant de passer au suivant</a:t>
            </a:r>
            <a:endParaRPr lang="fr-FR" sz="1900"/>
          </a:p>
          <a:p>
            <a:r>
              <a:rPr lang="fr-FR" sz="1900">
                <a:ea typeface="+mn-lt"/>
                <a:cs typeface="+mn-lt"/>
              </a:rPr>
              <a:t>Centralisation des informations dans une documentation technique</a:t>
            </a:r>
            <a:endParaRPr lang="fr-FR" sz="1900"/>
          </a:p>
          <a:p>
            <a:pPr marL="0" indent="0">
              <a:buNone/>
            </a:pPr>
            <a:r>
              <a:rPr lang="fr-FR" sz="1900">
                <a:ea typeface="+mn-lt"/>
                <a:cs typeface="+mn-lt"/>
              </a:rPr>
              <a:t>Cette méthode m’a permis d’assurer une supervision fonctionnelle et cohérente.</a:t>
            </a:r>
            <a:endParaRPr lang="fr-FR" sz="1900"/>
          </a:p>
          <a:p>
            <a:endParaRPr lang="fr-FR" sz="1900"/>
          </a:p>
        </p:txBody>
      </p:sp>
      <p:pic>
        <p:nvPicPr>
          <p:cNvPr id="4" name="Image 3" descr="Quelle méthode de projet pour votre transformation ? - Daf-Mag.fr">
            <a:extLst>
              <a:ext uri="{FF2B5EF4-FFF2-40B4-BE49-F238E27FC236}">
                <a16:creationId xmlns:a16="http://schemas.microsoft.com/office/drawing/2014/main" id="{28F5CA36-B81A-1052-8ED4-501668E91192}"/>
              </a:ext>
            </a:extLst>
          </p:cNvPr>
          <p:cNvPicPr>
            <a:picLocks noChangeAspect="1"/>
          </p:cNvPicPr>
          <p:nvPr/>
        </p:nvPicPr>
        <p:blipFill>
          <a:blip r:embed="rId2"/>
          <a:srcRect l="29456" r="16429"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505315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0D1C5B3-B60D-4696-AE60-100D5EC8AB5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184EE59-3061-456B-9FB5-98A8E0E74B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7E07B5E-9FB5-4C91-8BE4-6167EB58D0A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7524947-EB09-4DD9-973B-9F75BBCD726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30C8E25-2DD1-45C6-9F04-0F0CBF66602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BC57EA3C-C239-4132-A618-5CBE9F896B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re 1">
            <a:extLst>
              <a:ext uri="{FF2B5EF4-FFF2-40B4-BE49-F238E27FC236}">
                <a16:creationId xmlns:a16="http://schemas.microsoft.com/office/drawing/2014/main" id="{E1662F0F-5DC4-ECC1-74F0-EDA0DDB34F65}"/>
              </a:ext>
            </a:extLst>
          </p:cNvPr>
          <p:cNvSpPr>
            <a:spLocks noGrp="1"/>
          </p:cNvSpPr>
          <p:nvPr>
            <p:ph type="title"/>
          </p:nvPr>
        </p:nvSpPr>
        <p:spPr>
          <a:xfrm>
            <a:off x="498143" y="456345"/>
            <a:ext cx="3179929" cy="3556097"/>
          </a:xfrm>
        </p:spPr>
        <p:txBody>
          <a:bodyPr anchor="b">
            <a:normAutofit/>
          </a:bodyPr>
          <a:lstStyle/>
          <a:p>
            <a:pPr algn="r"/>
            <a:r>
              <a:rPr lang="fr-FR" sz="4000" u="sng" dirty="0">
                <a:solidFill>
                  <a:srgbClr val="FFFFFF"/>
                </a:solidFill>
                <a:ea typeface="+mj-lt"/>
                <a:cs typeface="+mj-lt"/>
              </a:rPr>
              <a:t>Éléments </a:t>
            </a:r>
            <a:r>
              <a:rPr lang="fr-FR" sz="4000" u="sng" dirty="0" smtClean="0">
                <a:solidFill>
                  <a:srgbClr val="FFFFFF"/>
                </a:solidFill>
                <a:ea typeface="+mj-lt"/>
                <a:cs typeface="+mj-lt"/>
              </a:rPr>
              <a:t>sécurisés et surveillés</a:t>
            </a:r>
            <a:endParaRPr lang="fr-FR" sz="4000" u="sng" dirty="0">
              <a:solidFill>
                <a:srgbClr val="FFFFFF"/>
              </a:solidFill>
            </a:endParaRPr>
          </a:p>
        </p:txBody>
      </p:sp>
      <p:sp>
        <p:nvSpPr>
          <p:cNvPr id="3" name="Espace réservé du contenu 2">
            <a:extLst>
              <a:ext uri="{FF2B5EF4-FFF2-40B4-BE49-F238E27FC236}">
                <a16:creationId xmlns:a16="http://schemas.microsoft.com/office/drawing/2014/main" id="{EE23A292-0BD7-3303-BB2C-74865401A385}"/>
              </a:ext>
            </a:extLst>
          </p:cNvPr>
          <p:cNvSpPr>
            <a:spLocks noGrp="1"/>
          </p:cNvSpPr>
          <p:nvPr>
            <p:ph idx="1"/>
          </p:nvPr>
        </p:nvSpPr>
        <p:spPr>
          <a:xfrm>
            <a:off x="4578824" y="511389"/>
            <a:ext cx="3261815" cy="5848468"/>
          </a:xfrm>
        </p:spPr>
        <p:txBody>
          <a:bodyPr vert="horz" lIns="91440" tIns="45720" rIns="91440" bIns="45720" rtlCol="0" anchor="ctr">
            <a:normAutofit/>
          </a:bodyPr>
          <a:lstStyle/>
          <a:p>
            <a:pPr marL="0" indent="0">
              <a:buNone/>
            </a:pPr>
            <a:r>
              <a:rPr lang="fr-FR" sz="1400" dirty="0"/>
              <a:t>Pour garantir une protection optimale de l'infrastructure, le périmètre de sécurité a été découpé selon les zones de confiance :</a:t>
            </a:r>
          </a:p>
          <a:p>
            <a:r>
              <a:rPr lang="fr-FR" sz="1400" b="1" dirty="0"/>
              <a:t>Zone DMZ (Démilitarisée) :</a:t>
            </a:r>
            <a:r>
              <a:rPr lang="fr-FR" sz="1400" dirty="0"/>
              <a:t> Les serveurs Web primaire et secondaire font l'objet d'une surveillance accrue par </a:t>
            </a:r>
            <a:r>
              <a:rPr lang="fr-FR" sz="1400" b="1" dirty="0"/>
              <a:t>Fail2ban</a:t>
            </a:r>
            <a:r>
              <a:rPr lang="fr-FR" sz="1400" dirty="0"/>
              <a:t>, qui analyse les journaux système pour bloquer instantanément les tentatives de force brute (SSH) et les scans de vulnérabilités (Apache).</a:t>
            </a:r>
          </a:p>
          <a:p>
            <a:r>
              <a:rPr lang="fr-FR" sz="1400" b="1" dirty="0"/>
              <a:t>Zone LAN (Réseau Interne) :</a:t>
            </a:r>
            <a:r>
              <a:rPr lang="fr-FR" sz="1400" dirty="0"/>
              <a:t> L'ensemble des postes clients et des serveurs internes est protégé par des agents </a:t>
            </a:r>
            <a:r>
              <a:rPr lang="fr-FR" sz="1400" b="1" dirty="0" err="1"/>
              <a:t>Wazuh</a:t>
            </a:r>
            <a:r>
              <a:rPr lang="fr-FR" sz="1400" dirty="0"/>
              <a:t>, permettant de détecter les anomalies comportementales et de surveiller l'intégrité des fichiers sensibles.</a:t>
            </a:r>
          </a:p>
          <a:p>
            <a:r>
              <a:rPr lang="fr-FR" sz="1400" b="1" dirty="0"/>
              <a:t>Flux Réseaux et Interconnexions :</a:t>
            </a:r>
            <a:r>
              <a:rPr lang="fr-FR" sz="1400" dirty="0"/>
              <a:t> Le firewall </a:t>
            </a:r>
            <a:r>
              <a:rPr lang="fr-FR" sz="1400" b="1" dirty="0" err="1"/>
              <a:t>Stormshield</a:t>
            </a:r>
            <a:r>
              <a:rPr lang="fr-FR" sz="1400" b="1" dirty="0"/>
              <a:t> </a:t>
            </a:r>
            <a:r>
              <a:rPr lang="fr-FR" sz="1400" dirty="0" smtClean="0"/>
              <a:t>assure </a:t>
            </a:r>
            <a:r>
              <a:rPr lang="fr-FR" sz="1400" dirty="0"/>
              <a:t>le filtrage périmétrique en contrôlant l'intégralité du trafic circulant entre le WAN, le LAN et la DMZ afin d'interdire tout flux non autorisé.</a:t>
            </a:r>
          </a:p>
          <a:p>
            <a:endParaRPr lang="fr-FR" sz="1400" dirty="0"/>
          </a:p>
        </p:txBody>
      </p:sp>
      <p:pic>
        <p:nvPicPr>
          <p:cNvPr id="20" name="Image 19" descr="Monitoring Cisco Network Devices with Wazuh: A Complete Guide - Simplic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8776" y="3063444"/>
            <a:ext cx="2667888" cy="1292572"/>
          </a:xfrm>
          <a:prstGeom prst="rect">
            <a:avLst/>
          </a:prstGeom>
          <a:noFill/>
          <a:ln>
            <a:noFill/>
          </a:ln>
        </p:spPr>
      </p:pic>
      <p:pic>
        <p:nvPicPr>
          <p:cNvPr id="22" name="Image 21" descr="Fail2ban : Comment protéger un serveur Linux du brute force SSH » BLD Web  Agency"/>
          <p:cNvPicPr/>
          <p:nvPr/>
        </p:nvPicPr>
        <p:blipFill>
          <a:blip r:embed="rId3">
            <a:extLst>
              <a:ext uri="{28A0092B-C50C-407E-A947-70E740481C1C}">
                <a14:useLocalDpi xmlns:a14="http://schemas.microsoft.com/office/drawing/2010/main" val="0"/>
              </a:ext>
            </a:extLst>
          </a:blip>
          <a:srcRect/>
          <a:stretch>
            <a:fillRect/>
          </a:stretch>
        </p:blipFill>
        <p:spPr bwMode="auto">
          <a:xfrm>
            <a:off x="7840638" y="1722381"/>
            <a:ext cx="3132161" cy="1208598"/>
          </a:xfrm>
          <a:prstGeom prst="rect">
            <a:avLst/>
          </a:prstGeom>
          <a:noFill/>
          <a:ln>
            <a:noFill/>
          </a:ln>
        </p:spPr>
      </p:pic>
      <p:pic>
        <p:nvPicPr>
          <p:cNvPr id="24" name="Image 23" descr="SN160 : Pare-feu UTM pour les petites organisations | Stormshield"/>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98776" y="4012442"/>
            <a:ext cx="2494571" cy="1371045"/>
          </a:xfrm>
          <a:prstGeom prst="rect">
            <a:avLst/>
          </a:prstGeom>
          <a:noFill/>
          <a:ln>
            <a:noFill/>
          </a:ln>
        </p:spPr>
      </p:pic>
    </p:spTree>
    <p:extLst>
      <p:ext uri="{BB962C8B-B14F-4D97-AF65-F5344CB8AC3E}">
        <p14:creationId xmlns:p14="http://schemas.microsoft.com/office/powerpoint/2010/main" val="2382149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analyse des écarts, mesure des ressources et de la stratégie pour atteindre  l'objectif, comparaison entre">
            <a:extLst>
              <a:ext uri="{FF2B5EF4-FFF2-40B4-BE49-F238E27FC236}">
                <a16:creationId xmlns:a16="http://schemas.microsoft.com/office/drawing/2014/main" id="{10AC1875-8CE2-BF14-B0CD-97103C8EAB71}"/>
              </a:ext>
            </a:extLst>
          </p:cNvPr>
          <p:cNvPicPr>
            <a:picLocks noChangeAspect="1"/>
          </p:cNvPicPr>
          <p:nvPr/>
        </p:nvPicPr>
        <p:blipFill>
          <a:blip r:embed="rId2"/>
          <a:srcRect l="17822" r="29519" b="-2"/>
          <a:stretch>
            <a:fillRect/>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F98EBC4-CCD0-B0A6-5D16-C4FD6AC290D4}"/>
              </a:ext>
            </a:extLst>
          </p:cNvPr>
          <p:cNvSpPr>
            <a:spLocks noGrp="1"/>
          </p:cNvSpPr>
          <p:nvPr>
            <p:ph type="title"/>
          </p:nvPr>
        </p:nvSpPr>
        <p:spPr>
          <a:xfrm>
            <a:off x="6115317" y="405685"/>
            <a:ext cx="5464968" cy="1559301"/>
          </a:xfrm>
        </p:spPr>
        <p:txBody>
          <a:bodyPr>
            <a:normAutofit/>
          </a:bodyPr>
          <a:lstStyle/>
          <a:p>
            <a:r>
              <a:rPr lang="fr-FR" sz="4000" u="sng">
                <a:ea typeface="+mj-lt"/>
                <a:cs typeface="+mj-lt"/>
              </a:rPr>
              <a:t>Planning et écarts</a:t>
            </a:r>
            <a:endParaRPr lang="fr-FR" sz="4000" u="sng"/>
          </a:p>
        </p:txBody>
      </p:sp>
      <p:sp>
        <p:nvSpPr>
          <p:cNvPr id="3" name="Espace réservé du contenu 2">
            <a:extLst>
              <a:ext uri="{FF2B5EF4-FFF2-40B4-BE49-F238E27FC236}">
                <a16:creationId xmlns:a16="http://schemas.microsoft.com/office/drawing/2014/main" id="{BB27886A-C1B0-1C3D-1D45-29ACE552A336}"/>
              </a:ext>
            </a:extLst>
          </p:cNvPr>
          <p:cNvSpPr>
            <a:spLocks noGrp="1"/>
          </p:cNvSpPr>
          <p:nvPr>
            <p:ph idx="1"/>
          </p:nvPr>
        </p:nvSpPr>
        <p:spPr>
          <a:xfrm>
            <a:off x="6115317" y="2743200"/>
            <a:ext cx="5247340" cy="3496878"/>
          </a:xfrm>
        </p:spPr>
        <p:txBody>
          <a:bodyPr vert="horz" lIns="91440" tIns="45720" rIns="91440" bIns="45720" rtlCol="0" anchor="ctr">
            <a:normAutofit/>
          </a:bodyPr>
          <a:lstStyle/>
          <a:p>
            <a:pPr marL="0" indent="0">
              <a:buNone/>
            </a:pPr>
            <a:r>
              <a:rPr lang="fr-FR" sz="1400" dirty="0"/>
              <a:t>Le projet était initialement prévu sur </a:t>
            </a:r>
            <a:r>
              <a:rPr lang="fr-FR" sz="1400" b="1" dirty="0"/>
              <a:t>20h30</a:t>
            </a:r>
            <a:r>
              <a:rPr lang="fr-FR" sz="1400" dirty="0"/>
              <a:t>, mais a nécessité </a:t>
            </a:r>
            <a:r>
              <a:rPr lang="fr-FR" sz="1400" b="1" dirty="0"/>
              <a:t>16h25</a:t>
            </a:r>
            <a:r>
              <a:rPr lang="fr-FR" sz="1400" dirty="0"/>
              <a:t>.</a:t>
            </a:r>
          </a:p>
          <a:p>
            <a:r>
              <a:rPr lang="fr-FR" sz="1400" b="1" dirty="0"/>
              <a:t>Écart nº1 – Déploiement des agents LAN (8h30 réelles au lieu de 3h)</a:t>
            </a:r>
            <a:endParaRPr lang="fr-FR" sz="1400" dirty="0"/>
          </a:p>
          <a:p>
            <a:pPr marL="0" indent="0">
              <a:buNone/>
            </a:pPr>
            <a:r>
              <a:rPr lang="fr-FR" sz="1400" dirty="0"/>
              <a:t>Lors de la configuration des agents </a:t>
            </a:r>
            <a:r>
              <a:rPr lang="fr-FR" sz="1400" b="1" dirty="0" err="1"/>
              <a:t>Wazuh</a:t>
            </a:r>
            <a:r>
              <a:rPr lang="fr-FR" sz="1400" dirty="0"/>
              <a:t> sur les </a:t>
            </a:r>
            <a:r>
              <a:rPr lang="fr-FR" sz="1400" dirty="0" err="1"/>
              <a:t>switchs</a:t>
            </a:r>
            <a:r>
              <a:rPr lang="fr-FR" sz="1400" dirty="0"/>
              <a:t>, j'ai rencontré des difficultés pour la remontée des logs vers le manager. Il a été nécessaire de renouveler les procédures de commande à plusieurs reprises avant d'obtenir une réception fonctionnelle.</a:t>
            </a:r>
          </a:p>
          <a:p>
            <a:pPr marL="0" indent="0">
              <a:buNone/>
            </a:pPr>
            <a:r>
              <a:rPr lang="fr-FR" sz="1400" dirty="0"/>
              <a:t>Le second problème concernait le </a:t>
            </a:r>
            <a:r>
              <a:rPr lang="fr-FR" sz="1400" b="1" dirty="0"/>
              <a:t>Contrôleur de Domaine (AD)</a:t>
            </a:r>
            <a:r>
              <a:rPr lang="fr-FR" sz="1400" dirty="0"/>
              <a:t> qui ne parvenait pas à établir de connexion internet (mises à jour, paquets), bien que les tests de connectivité ICMP (</a:t>
            </a:r>
            <a:r>
              <a:rPr lang="fr-FR" sz="1400" dirty="0" err="1"/>
              <a:t>ping</a:t>
            </a:r>
            <a:r>
              <a:rPr lang="fr-FR" sz="1400" dirty="0"/>
              <a:t> 8.8.8.8) soient positifs.</a:t>
            </a:r>
          </a:p>
          <a:p>
            <a:pPr marL="0" indent="0">
              <a:buNone/>
            </a:pPr>
            <a:r>
              <a:rPr lang="fr-FR" sz="1400" dirty="0"/>
              <a:t>Après un diagnostic approfondi, la source du conflit provenait du protocole </a:t>
            </a:r>
            <a:r>
              <a:rPr lang="fr-FR" sz="1400" b="1" dirty="0"/>
              <a:t>IPv6</a:t>
            </a:r>
            <a:r>
              <a:rPr lang="fr-FR" sz="1400" dirty="0"/>
              <a:t>. J'ai dû procéder à sa désactivation complète dans les paramètres de la carte réseau pour rétablir les services, ce qui a généré un retard important sur cette phase.</a:t>
            </a:r>
          </a:p>
          <a:p>
            <a:endParaRPr lang="fr-FR" sz="1300" dirty="0"/>
          </a:p>
        </p:txBody>
      </p:sp>
    </p:spTree>
    <p:extLst>
      <p:ext uri="{BB962C8B-B14F-4D97-AF65-F5344CB8AC3E}">
        <p14:creationId xmlns:p14="http://schemas.microsoft.com/office/powerpoint/2010/main" val="30945332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642EB6-3B9F-2F13-FD43-1BA812EE5882}"/>
              </a:ext>
            </a:extLst>
          </p:cNvPr>
          <p:cNvSpPr>
            <a:spLocks noGrp="1"/>
          </p:cNvSpPr>
          <p:nvPr>
            <p:ph type="title"/>
          </p:nvPr>
        </p:nvSpPr>
        <p:spPr/>
        <p:txBody>
          <a:bodyPr/>
          <a:lstStyle/>
          <a:p>
            <a:r>
              <a:rPr lang="fr-FR" u="sng"/>
              <a:t>Diagramme de Gantt</a:t>
            </a:r>
          </a:p>
        </p:txBody>
      </p:sp>
      <p:pic>
        <p:nvPicPr>
          <p:cNvPr id="6" name="Espace réservé du conten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699" y="1452989"/>
            <a:ext cx="11646425" cy="4817182"/>
          </a:xfrm>
        </p:spPr>
      </p:pic>
    </p:spTree>
    <p:extLst>
      <p:ext uri="{BB962C8B-B14F-4D97-AF65-F5344CB8AC3E}">
        <p14:creationId xmlns:p14="http://schemas.microsoft.com/office/powerpoint/2010/main" val="32127396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5654513-AC57-BC88-0F07-521F0983CAAB}"/>
              </a:ext>
            </a:extLst>
          </p:cNvPr>
          <p:cNvSpPr>
            <a:spLocks noGrp="1"/>
          </p:cNvSpPr>
          <p:nvPr>
            <p:ph type="title"/>
          </p:nvPr>
        </p:nvSpPr>
        <p:spPr>
          <a:xfrm>
            <a:off x="761803" y="350196"/>
            <a:ext cx="4646904" cy="1624520"/>
          </a:xfrm>
        </p:spPr>
        <p:txBody>
          <a:bodyPr anchor="ctr">
            <a:normAutofit/>
          </a:bodyPr>
          <a:lstStyle/>
          <a:p>
            <a:r>
              <a:rPr lang="fr-FR" sz="4000" u="sng">
                <a:ea typeface="+mj-lt"/>
                <a:cs typeface="+mj-lt"/>
              </a:rPr>
              <a:t>Activités et responsabilités</a:t>
            </a:r>
            <a:endParaRPr lang="fr-FR" sz="4000" u="sng"/>
          </a:p>
        </p:txBody>
      </p:sp>
      <p:sp>
        <p:nvSpPr>
          <p:cNvPr id="3" name="Espace réservé du contenu 2">
            <a:extLst>
              <a:ext uri="{FF2B5EF4-FFF2-40B4-BE49-F238E27FC236}">
                <a16:creationId xmlns:a16="http://schemas.microsoft.com/office/drawing/2014/main" id="{8977E04C-C534-8C5C-09DC-B997F3119D96}"/>
              </a:ext>
            </a:extLst>
          </p:cNvPr>
          <p:cNvSpPr>
            <a:spLocks noGrp="1"/>
          </p:cNvSpPr>
          <p:nvPr>
            <p:ph idx="1"/>
          </p:nvPr>
        </p:nvSpPr>
        <p:spPr>
          <a:xfrm>
            <a:off x="761802" y="2743200"/>
            <a:ext cx="4646905" cy="3613149"/>
          </a:xfrm>
        </p:spPr>
        <p:txBody>
          <a:bodyPr vert="horz" lIns="91440" tIns="45720" rIns="91440" bIns="45720" rtlCol="0" anchor="ctr">
            <a:normAutofit/>
          </a:bodyPr>
          <a:lstStyle/>
          <a:p>
            <a:pPr marL="0" indent="0">
              <a:buNone/>
            </a:pPr>
            <a:r>
              <a:rPr lang="fr-FR" sz="1600" dirty="0"/>
              <a:t>En tant que chef de projet, j’ai réalisé :</a:t>
            </a:r>
          </a:p>
          <a:p>
            <a:r>
              <a:rPr lang="fr-FR" sz="1600" b="1" dirty="0"/>
              <a:t>Installation et configuration</a:t>
            </a:r>
            <a:r>
              <a:rPr lang="fr-FR" sz="1600" dirty="0"/>
              <a:t> du manager </a:t>
            </a:r>
            <a:r>
              <a:rPr lang="fr-FR" sz="1600" dirty="0" err="1"/>
              <a:t>Wazuh</a:t>
            </a:r>
            <a:r>
              <a:rPr lang="fr-FR" sz="1600" dirty="0"/>
              <a:t> et de </a:t>
            </a:r>
            <a:r>
              <a:rPr lang="fr-FR" sz="1600" dirty="0" smtClean="0"/>
              <a:t>Fail2ban</a:t>
            </a:r>
          </a:p>
          <a:p>
            <a:r>
              <a:rPr lang="fr-FR" sz="1600" b="1" dirty="0"/>
              <a:t>Étude des 6 fiches techniques</a:t>
            </a:r>
            <a:r>
              <a:rPr lang="fr-FR" sz="1600" dirty="0"/>
              <a:t> </a:t>
            </a:r>
            <a:r>
              <a:rPr lang="fr-FR" sz="1600" dirty="0" err="1"/>
              <a:t>Wazuh</a:t>
            </a:r>
            <a:r>
              <a:rPr lang="fr-FR" sz="1600" dirty="0"/>
              <a:t> et recherche sur les concepts SIEM/XDR/HIPS</a:t>
            </a:r>
            <a:r>
              <a:rPr lang="fr-FR" sz="1600" dirty="0" smtClean="0"/>
              <a:t>.</a:t>
            </a:r>
            <a:endParaRPr lang="fr-FR" sz="1600" dirty="0"/>
          </a:p>
          <a:p>
            <a:r>
              <a:rPr lang="fr-FR" sz="1600" b="1" dirty="0"/>
              <a:t>Déploiement des agents</a:t>
            </a:r>
            <a:r>
              <a:rPr lang="fr-FR" sz="1600" dirty="0"/>
              <a:t> sur les postes du LAN et les serveurs en DMZ</a:t>
            </a:r>
          </a:p>
          <a:p>
            <a:r>
              <a:rPr lang="fr-FR" sz="1600" b="1" dirty="0" smtClean="0"/>
              <a:t>Mise </a:t>
            </a:r>
            <a:r>
              <a:rPr lang="fr-FR" sz="1600" b="1" dirty="0"/>
              <a:t>en place des règles de bannissement</a:t>
            </a:r>
            <a:r>
              <a:rPr lang="fr-FR" sz="1600" dirty="0"/>
              <a:t> et des alertes de sécurité</a:t>
            </a:r>
          </a:p>
          <a:p>
            <a:r>
              <a:rPr lang="fr-FR" sz="1600" b="1" dirty="0" smtClean="0"/>
              <a:t>Rédaction </a:t>
            </a:r>
            <a:r>
              <a:rPr lang="fr-FR" sz="1600" b="1" dirty="0"/>
              <a:t>de la documentation technique</a:t>
            </a:r>
            <a:r>
              <a:rPr lang="fr-FR" sz="1600" dirty="0"/>
              <a:t> et du rapport de tests</a:t>
            </a:r>
          </a:p>
          <a:p>
            <a:endParaRPr lang="fr-FR" sz="1600" dirty="0"/>
          </a:p>
        </p:txBody>
      </p:sp>
      <p:pic>
        <p:nvPicPr>
          <p:cNvPr id="4" name="Image 3" descr="Responsabilités Stock Illustrations, Vecteurs, &amp; Clipart – (6,155 Stock  Illustrations)">
            <a:extLst>
              <a:ext uri="{FF2B5EF4-FFF2-40B4-BE49-F238E27FC236}">
                <a16:creationId xmlns:a16="http://schemas.microsoft.com/office/drawing/2014/main" id="{CF7781F2-5F59-802A-3ED1-E4F9B9ED0B40}"/>
              </a:ext>
            </a:extLst>
          </p:cNvPr>
          <p:cNvPicPr>
            <a:picLocks noChangeAspect="1"/>
          </p:cNvPicPr>
          <p:nvPr/>
        </p:nvPicPr>
        <p:blipFill>
          <a:blip r:embed="rId2"/>
          <a:srcRect l="42" r="10970"/>
          <a:stretch>
            <a:fillRect/>
          </a:stretch>
        </p:blipFill>
        <p:spPr>
          <a:xfrm>
            <a:off x="6096000" y="1"/>
            <a:ext cx="6102825" cy="6858000"/>
          </a:xfrm>
          <a:prstGeom prst="rect">
            <a:avLst/>
          </a:prstGeom>
        </p:spPr>
      </p:pic>
    </p:spTree>
    <p:extLst>
      <p:ext uri="{BB962C8B-B14F-4D97-AF65-F5344CB8AC3E}">
        <p14:creationId xmlns:p14="http://schemas.microsoft.com/office/powerpoint/2010/main" val="1938724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20357F2-B939-9C25-427D-94D89F9AACF1}"/>
              </a:ext>
            </a:extLst>
          </p:cNvPr>
          <p:cNvSpPr>
            <a:spLocks noGrp="1"/>
          </p:cNvSpPr>
          <p:nvPr>
            <p:ph type="title"/>
          </p:nvPr>
        </p:nvSpPr>
        <p:spPr>
          <a:xfrm>
            <a:off x="640080" y="325369"/>
            <a:ext cx="4368602" cy="1956841"/>
          </a:xfrm>
        </p:spPr>
        <p:txBody>
          <a:bodyPr anchor="b">
            <a:normAutofit/>
          </a:bodyPr>
          <a:lstStyle/>
          <a:p>
            <a:r>
              <a:rPr lang="fr-FR" sz="5400" u="sng" dirty="0">
                <a:ea typeface="+mj-lt"/>
                <a:cs typeface="+mj-lt"/>
              </a:rPr>
              <a:t>Résultats obtenus</a:t>
            </a:r>
            <a:endParaRPr lang="fr-FR" sz="5400" u="sng" dirty="0"/>
          </a:p>
        </p:txBody>
      </p:sp>
      <p:sp>
        <p:nvSpPr>
          <p:cNvPr id="11" name="sketchy line">
            <a:extLst>
              <a:ext uri="{FF2B5EF4-FFF2-40B4-BE49-F238E27FC236}">
                <a16:creationId xmlns:a16="http://schemas.microsoft.com/office/drawing/2014/main" id="{D4974D33-8DC5-464E-8C6D-BE58F0669C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172E8920-D7AF-69D7-57F1-56FD0A90E379}"/>
              </a:ext>
            </a:extLst>
          </p:cNvPr>
          <p:cNvSpPr>
            <a:spLocks noGrp="1"/>
          </p:cNvSpPr>
          <p:nvPr>
            <p:ph idx="1"/>
          </p:nvPr>
        </p:nvSpPr>
        <p:spPr>
          <a:xfrm>
            <a:off x="640080" y="2872899"/>
            <a:ext cx="4368602" cy="3320668"/>
          </a:xfrm>
        </p:spPr>
        <p:txBody>
          <a:bodyPr vert="horz" lIns="91440" tIns="45720" rIns="91440" bIns="45720" rtlCol="0">
            <a:normAutofit fontScale="85000" lnSpcReduction="20000"/>
          </a:bodyPr>
          <a:lstStyle/>
          <a:p>
            <a:r>
              <a:rPr lang="fr-FR" dirty="0"/>
              <a:t>Tous les serveurs et postes sont </a:t>
            </a:r>
            <a:r>
              <a:rPr lang="fr-FR" b="1" dirty="0"/>
              <a:t>sécurisés et </a:t>
            </a:r>
            <a:r>
              <a:rPr lang="fr-FR" b="1" dirty="0" smtClean="0"/>
              <a:t>protégés</a:t>
            </a:r>
          </a:p>
          <a:p>
            <a:r>
              <a:rPr lang="fr-FR" dirty="0" smtClean="0"/>
              <a:t>Les </a:t>
            </a:r>
            <a:r>
              <a:rPr lang="fr-FR" dirty="0"/>
              <a:t>tentatives d'intrusion sont </a:t>
            </a:r>
            <a:r>
              <a:rPr lang="fr-FR" b="1" dirty="0"/>
              <a:t>bloquées en temps </a:t>
            </a:r>
            <a:r>
              <a:rPr lang="fr-FR" b="1" dirty="0" smtClean="0"/>
              <a:t>réel</a:t>
            </a:r>
          </a:p>
          <a:p>
            <a:r>
              <a:rPr lang="fr-FR" dirty="0" smtClean="0"/>
              <a:t>Les </a:t>
            </a:r>
            <a:r>
              <a:rPr lang="fr-FR" dirty="0"/>
              <a:t>alertes de sécurité sont transmises au </a:t>
            </a:r>
            <a:r>
              <a:rPr lang="fr-FR" b="1" dirty="0"/>
              <a:t>manager </a:t>
            </a:r>
            <a:r>
              <a:rPr lang="fr-FR" b="1" dirty="0" smtClean="0"/>
              <a:t>centralisé</a:t>
            </a:r>
          </a:p>
          <a:p>
            <a:r>
              <a:rPr lang="fr-FR" dirty="0" smtClean="0"/>
              <a:t>Le </a:t>
            </a:r>
            <a:r>
              <a:rPr lang="fr-FR" dirty="0"/>
              <a:t>filtrage </a:t>
            </a:r>
            <a:r>
              <a:rPr lang="fr-FR" dirty="0" err="1"/>
              <a:t>inter-zones</a:t>
            </a:r>
            <a:r>
              <a:rPr lang="fr-FR" dirty="0"/>
              <a:t> assure le </a:t>
            </a:r>
            <a:r>
              <a:rPr lang="fr-FR" b="1" dirty="0"/>
              <a:t>cloisonnement de la </a:t>
            </a:r>
            <a:r>
              <a:rPr lang="fr-FR" b="1" dirty="0" smtClean="0"/>
              <a:t>DMZ</a:t>
            </a:r>
          </a:p>
          <a:p>
            <a:r>
              <a:rPr lang="fr-FR" dirty="0" smtClean="0"/>
              <a:t>La </a:t>
            </a:r>
            <a:r>
              <a:rPr lang="fr-FR" dirty="0"/>
              <a:t>solution respecte les </a:t>
            </a:r>
            <a:r>
              <a:rPr lang="fr-FR" b="1" dirty="0"/>
              <a:t>bonnes pratiques de l'ANSSI</a:t>
            </a:r>
            <a:r>
              <a:rPr lang="fr-FR" dirty="0"/>
              <a:t> (HIPS, filtrage)</a:t>
            </a:r>
          </a:p>
          <a:p>
            <a:endParaRPr lang="fr-FR" sz="1500" dirty="0"/>
          </a:p>
        </p:txBody>
      </p:sp>
      <p:pic>
        <p:nvPicPr>
          <p:cNvPr id="4" name="Image 3" descr="Resultat - Photos : téléchargez gratuitement des images de haute qualité |  Freepik">
            <a:extLst>
              <a:ext uri="{FF2B5EF4-FFF2-40B4-BE49-F238E27FC236}">
                <a16:creationId xmlns:a16="http://schemas.microsoft.com/office/drawing/2014/main" id="{D0F9A9E1-E491-23DC-016B-35F811621E9E}"/>
              </a:ext>
            </a:extLst>
          </p:cNvPr>
          <p:cNvPicPr>
            <a:picLocks noChangeAspect="1"/>
          </p:cNvPicPr>
          <p:nvPr/>
        </p:nvPicPr>
        <p:blipFill>
          <a:blip r:embed="rId2"/>
          <a:srcRect l="5694" r="2660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509573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97228A3-1018-8416-D8CC-DA468D7A73D7}"/>
              </a:ext>
            </a:extLst>
          </p:cNvPr>
          <p:cNvSpPr>
            <a:spLocks noGrp="1"/>
          </p:cNvSpPr>
          <p:nvPr>
            <p:ph type="title"/>
          </p:nvPr>
        </p:nvSpPr>
        <p:spPr>
          <a:xfrm>
            <a:off x="761803" y="350196"/>
            <a:ext cx="4646904" cy="1624520"/>
          </a:xfrm>
        </p:spPr>
        <p:txBody>
          <a:bodyPr anchor="ctr">
            <a:normAutofit/>
          </a:bodyPr>
          <a:lstStyle/>
          <a:p>
            <a:r>
              <a:rPr lang="fr-FR" sz="4000" u="sng">
                <a:ea typeface="+mj-lt"/>
                <a:cs typeface="+mj-lt"/>
              </a:rPr>
              <a:t>Améliorations techniques possibles</a:t>
            </a:r>
            <a:endParaRPr lang="fr-FR" sz="4000" u="sng"/>
          </a:p>
        </p:txBody>
      </p:sp>
      <p:sp>
        <p:nvSpPr>
          <p:cNvPr id="3" name="Espace réservé du contenu 2">
            <a:extLst>
              <a:ext uri="{FF2B5EF4-FFF2-40B4-BE49-F238E27FC236}">
                <a16:creationId xmlns:a16="http://schemas.microsoft.com/office/drawing/2014/main" id="{A1EC21C1-29DF-0445-DB72-CBA0522366CF}"/>
              </a:ext>
            </a:extLst>
          </p:cNvPr>
          <p:cNvSpPr>
            <a:spLocks noGrp="1"/>
          </p:cNvSpPr>
          <p:nvPr>
            <p:ph idx="1"/>
          </p:nvPr>
        </p:nvSpPr>
        <p:spPr>
          <a:xfrm>
            <a:off x="761802" y="2743200"/>
            <a:ext cx="4646905" cy="3613149"/>
          </a:xfrm>
        </p:spPr>
        <p:txBody>
          <a:bodyPr vert="horz" lIns="91440" tIns="45720" rIns="91440" bIns="45720" rtlCol="0" anchor="ctr">
            <a:normAutofit fontScale="92500" lnSpcReduction="10000"/>
          </a:bodyPr>
          <a:lstStyle/>
          <a:p>
            <a:pPr marL="0" indent="0">
              <a:buNone/>
            </a:pPr>
            <a:r>
              <a:rPr lang="fr-FR" sz="1800" dirty="0"/>
              <a:t>Dans la partie </a:t>
            </a:r>
            <a:r>
              <a:rPr lang="fr-FR" sz="1800" b="1" dirty="0"/>
              <a:t>améliorations techniques possibles</a:t>
            </a:r>
            <a:r>
              <a:rPr lang="fr-FR" sz="1800" dirty="0"/>
              <a:t>, nous pourrions envisager la réalisation d’un </a:t>
            </a:r>
            <a:r>
              <a:rPr lang="fr-FR" sz="1800" b="1" dirty="0"/>
              <a:t>audit de sécurité complet</a:t>
            </a:r>
            <a:r>
              <a:rPr lang="fr-FR" sz="1800" dirty="0"/>
              <a:t> de l'infrastructure. Après le déploiement des solutions HIPS et les modifications apportées à la maquette, cet audit permettrait de réaliser des tests d'intrusion professionnels (</a:t>
            </a:r>
            <a:r>
              <a:rPr lang="fr-FR" sz="1800" dirty="0" err="1"/>
              <a:t>Pentest</a:t>
            </a:r>
            <a:r>
              <a:rPr lang="fr-FR" sz="1800" dirty="0"/>
              <a:t>) pour valider l'efficacité réelle des politiques de sécurité. </a:t>
            </a:r>
            <a:r>
              <a:rPr lang="fr-FR" sz="1800"/>
              <a:t>Cela garantirait que les changements effectués n'ont pas introduit de nouvelles vulnérabilités et permettrait de certifier la robustesse de la protection mise en place.</a:t>
            </a:r>
            <a:endParaRPr lang="fr-FR" sz="1800" dirty="0" smtClean="0"/>
          </a:p>
          <a:p>
            <a:pPr marL="0" indent="0">
              <a:buNone/>
            </a:pPr>
            <a:r>
              <a:rPr lang="fr-FR" sz="1800" dirty="0" smtClean="0"/>
              <a:t>Par </a:t>
            </a:r>
            <a:r>
              <a:rPr lang="fr-FR" sz="1800" dirty="0"/>
              <a:t>ailleurs, la mise en place du site en </a:t>
            </a:r>
            <a:r>
              <a:rPr lang="fr-FR" sz="1800" b="1" dirty="0"/>
              <a:t>HTTPS</a:t>
            </a:r>
            <a:r>
              <a:rPr lang="fr-FR" sz="1800" dirty="0"/>
              <a:t> aurait dû être un réflexe de ma part. Le passage en HTTPS via un certificat SSL/TLS permet de chiffrer les échanges entre le client et le serveur, garantissant ainsi la confidentialité et l’intégrité des données. Cette amélioration aurait renforcé la sécurité du site et amélioré sa crédibilité auprès des utilisateurs.</a:t>
            </a:r>
          </a:p>
          <a:p>
            <a:endParaRPr lang="fr-FR" sz="1700" dirty="0"/>
          </a:p>
        </p:txBody>
      </p:sp>
      <p:pic>
        <p:nvPicPr>
          <p:cNvPr id="4" name="Image 3" descr="Axes d'amélioration : savoir les identifier et progresser avec méthode |  Hellowork">
            <a:extLst>
              <a:ext uri="{FF2B5EF4-FFF2-40B4-BE49-F238E27FC236}">
                <a16:creationId xmlns:a16="http://schemas.microsoft.com/office/drawing/2014/main" id="{344777BD-5529-9507-B14B-8A3B5A49BCC9}"/>
              </a:ext>
            </a:extLst>
          </p:cNvPr>
          <p:cNvPicPr>
            <a:picLocks noChangeAspect="1"/>
          </p:cNvPicPr>
          <p:nvPr/>
        </p:nvPicPr>
        <p:blipFill>
          <a:blip r:embed="rId2"/>
          <a:srcRect l="43198" r="6746"/>
          <a:stretch>
            <a:fillRect/>
          </a:stretch>
        </p:blipFill>
        <p:spPr>
          <a:xfrm>
            <a:off x="6096000" y="1"/>
            <a:ext cx="6102825" cy="6858000"/>
          </a:xfrm>
          <a:prstGeom prst="rect">
            <a:avLst/>
          </a:prstGeom>
        </p:spPr>
      </p:pic>
    </p:spTree>
    <p:extLst>
      <p:ext uri="{BB962C8B-B14F-4D97-AF65-F5344CB8AC3E}">
        <p14:creationId xmlns:p14="http://schemas.microsoft.com/office/powerpoint/2010/main" val="2033286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1D8CAC6-8FC0-15E0-ABF9-399595ACFD7E}"/>
              </a:ext>
            </a:extLst>
          </p:cNvPr>
          <p:cNvSpPr>
            <a:spLocks noGrp="1"/>
          </p:cNvSpPr>
          <p:nvPr>
            <p:ph type="title"/>
          </p:nvPr>
        </p:nvSpPr>
        <p:spPr>
          <a:xfrm>
            <a:off x="761803" y="350196"/>
            <a:ext cx="4646904" cy="1624520"/>
          </a:xfrm>
        </p:spPr>
        <p:txBody>
          <a:bodyPr anchor="ctr">
            <a:normAutofit/>
          </a:bodyPr>
          <a:lstStyle/>
          <a:p>
            <a:r>
              <a:rPr lang="fr-FR" sz="4000" u="sng" dirty="0">
                <a:ea typeface="+mj-lt"/>
                <a:cs typeface="+mj-lt"/>
              </a:rPr>
              <a:t>Conclusion</a:t>
            </a:r>
            <a:endParaRPr lang="fr-FR" sz="4000" u="sng" dirty="0"/>
          </a:p>
        </p:txBody>
      </p:sp>
      <p:sp>
        <p:nvSpPr>
          <p:cNvPr id="3" name="Espace réservé du contenu 2">
            <a:extLst>
              <a:ext uri="{FF2B5EF4-FFF2-40B4-BE49-F238E27FC236}">
                <a16:creationId xmlns:a16="http://schemas.microsoft.com/office/drawing/2014/main" id="{D2AA099D-57CC-9A6B-699D-7DB22ADAF72D}"/>
              </a:ext>
            </a:extLst>
          </p:cNvPr>
          <p:cNvSpPr>
            <a:spLocks noGrp="1"/>
          </p:cNvSpPr>
          <p:nvPr>
            <p:ph idx="1"/>
          </p:nvPr>
        </p:nvSpPr>
        <p:spPr>
          <a:xfrm>
            <a:off x="761802" y="2743200"/>
            <a:ext cx="4646905" cy="3613149"/>
          </a:xfrm>
        </p:spPr>
        <p:txBody>
          <a:bodyPr vert="horz" lIns="91440" tIns="45720" rIns="91440" bIns="45720" rtlCol="0" anchor="ctr">
            <a:normAutofit/>
          </a:bodyPr>
          <a:lstStyle/>
          <a:p>
            <a:pPr marL="0" indent="0">
              <a:buNone/>
            </a:pPr>
            <a:r>
              <a:rPr lang="fr-FR" sz="1600" dirty="0"/>
              <a:t>Ce projet m’a permis de mettre en œuvre une </a:t>
            </a:r>
            <a:r>
              <a:rPr lang="fr-FR" sz="1600" b="1" dirty="0"/>
              <a:t>stratégie de défense d'hôte (HIPS)</a:t>
            </a:r>
            <a:r>
              <a:rPr lang="fr-FR" sz="1600" dirty="0"/>
              <a:t> efficace, proche d’un environnement professionnel </a:t>
            </a:r>
            <a:r>
              <a:rPr lang="fr-FR" sz="1600" dirty="0" smtClean="0"/>
              <a:t>réel. J’ai </a:t>
            </a:r>
            <a:r>
              <a:rPr lang="fr-FR" sz="1600" dirty="0"/>
              <a:t>acquis des compétences solides en :</a:t>
            </a:r>
          </a:p>
          <a:p>
            <a:r>
              <a:rPr lang="fr-FR" sz="1600" dirty="0"/>
              <a:t>détection et prévention d'intrusions (</a:t>
            </a:r>
            <a:r>
              <a:rPr lang="fr-FR" sz="1600" b="1" dirty="0" err="1"/>
              <a:t>Wazuh</a:t>
            </a:r>
            <a:r>
              <a:rPr lang="fr-FR" sz="1600" dirty="0"/>
              <a:t> &amp; </a:t>
            </a:r>
            <a:r>
              <a:rPr lang="fr-FR" sz="1600" b="1" dirty="0"/>
              <a:t>Fail2ban</a:t>
            </a:r>
            <a:r>
              <a:rPr lang="fr-FR" sz="1600" dirty="0"/>
              <a:t>),</a:t>
            </a:r>
          </a:p>
          <a:p>
            <a:r>
              <a:rPr lang="fr-FR" sz="1600" dirty="0"/>
              <a:t>durcissement système des serveurs Linux,</a:t>
            </a:r>
          </a:p>
          <a:p>
            <a:r>
              <a:rPr lang="fr-FR" sz="1600" dirty="0"/>
              <a:t>gestion de projet et pilotage du planning,</a:t>
            </a:r>
          </a:p>
          <a:p>
            <a:endParaRPr lang="fr-FR" sz="1600" dirty="0"/>
          </a:p>
        </p:txBody>
      </p:sp>
      <p:pic>
        <p:nvPicPr>
          <p:cNvPr id="4" name="Image 3" descr="Images de Conclusion – Téléchargement gratuit sur Freepik">
            <a:extLst>
              <a:ext uri="{FF2B5EF4-FFF2-40B4-BE49-F238E27FC236}">
                <a16:creationId xmlns:a16="http://schemas.microsoft.com/office/drawing/2014/main" id="{6031E8EC-B0B4-D7E6-1FDA-A618EB780A70}"/>
              </a:ext>
            </a:extLst>
          </p:cNvPr>
          <p:cNvPicPr>
            <a:picLocks noChangeAspect="1"/>
          </p:cNvPicPr>
          <p:nvPr/>
        </p:nvPicPr>
        <p:blipFill>
          <a:blip r:embed="rId2"/>
          <a:srcRect l="5314" r="5697"/>
          <a:stretch>
            <a:fillRect/>
          </a:stretch>
        </p:blipFill>
        <p:spPr>
          <a:xfrm>
            <a:off x="6096000" y="1"/>
            <a:ext cx="6102825" cy="6858000"/>
          </a:xfrm>
          <a:prstGeom prst="rect">
            <a:avLst/>
          </a:prstGeom>
        </p:spPr>
      </p:pic>
    </p:spTree>
    <p:extLst>
      <p:ext uri="{BB962C8B-B14F-4D97-AF65-F5344CB8AC3E}">
        <p14:creationId xmlns:p14="http://schemas.microsoft.com/office/powerpoint/2010/main" val="368546693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141</TotalTime>
  <Words>1013</Words>
  <Application>Microsoft Office PowerPoint</Application>
  <PresentationFormat>Grand écran</PresentationFormat>
  <Paragraphs>91</Paragraphs>
  <Slides>16</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16</vt:i4>
      </vt:variant>
    </vt:vector>
  </HeadingPairs>
  <TitlesOfParts>
    <vt:vector size="21" baseType="lpstr">
      <vt:lpstr>Aptos</vt:lpstr>
      <vt:lpstr>Aptos Display</vt:lpstr>
      <vt:lpstr>Arial</vt:lpstr>
      <vt:lpstr>Calibri</vt:lpstr>
      <vt:lpstr>Thème Office</vt:lpstr>
      <vt:lpstr>PROJET : AP AlertIntrusion</vt:lpstr>
      <vt:lpstr>Sommaire</vt:lpstr>
      <vt:lpstr>Contexte professionnel</vt:lpstr>
      <vt:lpstr>Objectifs du projet</vt:lpstr>
      <vt:lpstr>Schéma réseau</vt:lpstr>
      <vt:lpstr>Organisation </vt:lpstr>
      <vt:lpstr>Moyens techniques et organisationnels</vt:lpstr>
      <vt:lpstr>Outils de gestion de projet</vt:lpstr>
      <vt:lpstr>Méthode de travail</vt:lpstr>
      <vt:lpstr>Éléments sécurisés et surveillés</vt:lpstr>
      <vt:lpstr>Planning et écarts</vt:lpstr>
      <vt:lpstr>Diagramme de Gantt</vt:lpstr>
      <vt:lpstr>Activités et responsabilités</vt:lpstr>
      <vt:lpstr>Résultats obtenus</vt:lpstr>
      <vt:lpstr>Améliorations techniques possibles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PROJET : AP SUPERVIZ</dc:title>
  <dc:creator>Houdaifa Mrz</dc:creator>
  <cp:lastModifiedBy>Houdaifa Mrz</cp:lastModifiedBy>
  <cp:revision>182</cp:revision>
  <dcterms:created xsi:type="dcterms:W3CDTF">2025-12-21T18:03:41Z</dcterms:created>
  <dcterms:modified xsi:type="dcterms:W3CDTF">2026-04-09T14:56:17Z</dcterms:modified>
</cp:coreProperties>
</file>